
<file path=[Content_Types].xml><?xml version="1.0" encoding="utf-8"?>
<Types xmlns="http://schemas.openxmlformats.org/package/2006/content-types">
  <Default ContentType="image/vnd.ms-photo" Extension="wdp"/>
  <Default ContentType="image/gif" Extension="gif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53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56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55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57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48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</p:sldIdLst>
  <p:sldSz cy="6858000" cx="12192000"/>
  <p:notesSz cx="6858000" cy="9144000"/>
  <p:defaultTextStyle>
    <a:defPPr lvl="0">
      <a:defRPr lang="pt-BR"/>
    </a:defPPr>
    <a:lvl1pPr defTabSz="9144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9144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9144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9144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9144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9144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9144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9144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9144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7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80" Type="http://schemas.openxmlformats.org/officeDocument/2006/relationships/slide" Target="slides/slide77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slideMaster" Target="slideMasters/slide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9" Type="http://schemas.openxmlformats.org/officeDocument/2006/relationships/slide" Target="slides/slide4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31" Type="http://schemas.openxmlformats.org/officeDocument/2006/relationships/slide" Target="slides/slide28.xml"/><Relationship Id="rId75" Type="http://schemas.openxmlformats.org/officeDocument/2006/relationships/slide" Target="slides/slide72.xml"/><Relationship Id="rId30" Type="http://schemas.openxmlformats.org/officeDocument/2006/relationships/slide" Target="slides/slide27.xml"/><Relationship Id="rId74" Type="http://schemas.openxmlformats.org/officeDocument/2006/relationships/slide" Target="slides/slide71.xml"/><Relationship Id="rId33" Type="http://schemas.openxmlformats.org/officeDocument/2006/relationships/slide" Target="slides/slide30.xml"/><Relationship Id="rId77" Type="http://schemas.openxmlformats.org/officeDocument/2006/relationships/slide" Target="slides/slide74.xml"/><Relationship Id="rId32" Type="http://schemas.openxmlformats.org/officeDocument/2006/relationships/slide" Target="slides/slide29.xml"/><Relationship Id="rId76" Type="http://schemas.openxmlformats.org/officeDocument/2006/relationships/slide" Target="slides/slide73.xml"/><Relationship Id="rId35" Type="http://schemas.openxmlformats.org/officeDocument/2006/relationships/slide" Target="slides/slide32.xml"/><Relationship Id="rId79" Type="http://schemas.openxmlformats.org/officeDocument/2006/relationships/slide" Target="slides/slide76.xml"/><Relationship Id="rId34" Type="http://schemas.openxmlformats.org/officeDocument/2006/relationships/slide" Target="slides/slide31.xml"/><Relationship Id="rId78" Type="http://schemas.openxmlformats.org/officeDocument/2006/relationships/slide" Target="slides/slide75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20" Type="http://schemas.openxmlformats.org/officeDocument/2006/relationships/slide" Target="slides/slide17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22" Type="http://schemas.openxmlformats.org/officeDocument/2006/relationships/slide" Target="slides/slide19.xml"/><Relationship Id="rId66" Type="http://schemas.openxmlformats.org/officeDocument/2006/relationships/slide" Target="slides/slide63.xml"/><Relationship Id="rId21" Type="http://schemas.openxmlformats.org/officeDocument/2006/relationships/slide" Target="slides/slide18.xml"/><Relationship Id="rId65" Type="http://schemas.openxmlformats.org/officeDocument/2006/relationships/slide" Target="slides/slide62.xml"/><Relationship Id="rId24" Type="http://schemas.openxmlformats.org/officeDocument/2006/relationships/slide" Target="slides/slide21.xml"/><Relationship Id="rId68" Type="http://schemas.openxmlformats.org/officeDocument/2006/relationships/slide" Target="slides/slide65.xml"/><Relationship Id="rId23" Type="http://schemas.openxmlformats.org/officeDocument/2006/relationships/slide" Target="slides/slide20.xml"/><Relationship Id="rId67" Type="http://schemas.openxmlformats.org/officeDocument/2006/relationships/slide" Target="slides/slide64.xml"/><Relationship Id="rId60" Type="http://schemas.openxmlformats.org/officeDocument/2006/relationships/slide" Target="slides/slide57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69" Type="http://schemas.openxmlformats.org/officeDocument/2006/relationships/slide" Target="slides/slide6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9" Type="http://schemas.openxmlformats.org/officeDocument/2006/relationships/slide" Target="slides/slide26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11" Type="http://schemas.openxmlformats.org/officeDocument/2006/relationships/slide" Target="slides/slide8.xml"/><Relationship Id="rId55" Type="http://schemas.openxmlformats.org/officeDocument/2006/relationships/slide" Target="slides/slide52.xml"/><Relationship Id="rId10" Type="http://schemas.openxmlformats.org/officeDocument/2006/relationships/slide" Target="slides/slide7.xml"/><Relationship Id="rId54" Type="http://schemas.openxmlformats.org/officeDocument/2006/relationships/slide" Target="slides/slide51.xml"/><Relationship Id="rId13" Type="http://schemas.openxmlformats.org/officeDocument/2006/relationships/slide" Target="slides/slide10.xml"/><Relationship Id="rId57" Type="http://schemas.openxmlformats.org/officeDocument/2006/relationships/slide" Target="slides/slide54.xml"/><Relationship Id="rId12" Type="http://schemas.openxmlformats.org/officeDocument/2006/relationships/slide" Target="slides/slide9.xml"/><Relationship Id="rId56" Type="http://schemas.openxmlformats.org/officeDocument/2006/relationships/slide" Target="slides/slide53.xml"/><Relationship Id="rId15" Type="http://schemas.openxmlformats.org/officeDocument/2006/relationships/slide" Target="slides/slide12.xml"/><Relationship Id="rId59" Type="http://schemas.openxmlformats.org/officeDocument/2006/relationships/slide" Target="slides/slide56.xml"/><Relationship Id="rId14" Type="http://schemas.openxmlformats.org/officeDocument/2006/relationships/slide" Target="slides/slide11.xml"/><Relationship Id="rId58" Type="http://schemas.openxmlformats.org/officeDocument/2006/relationships/slide" Target="slides/slide5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9" Type="http://schemas.openxmlformats.org/officeDocument/2006/relationships/slide" Target="slides/slide16.xml"/><Relationship Id="rId18" Type="http://schemas.openxmlformats.org/officeDocument/2006/relationships/slide" Target="slides/slide1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F6C982-C08F-42B1-994A-4BBF6D538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F483966-54D1-4600-9E28-02C827C48C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1F9493-31AF-46C1-BA25-D7DA95200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69347E-3AF8-40E1-833B-426DB113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0EA2AA-8E95-441C-9063-D5C6802D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2356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1F5DAD-4E63-4C95-AE63-11124376E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362121-3CB3-499B-B924-6B7E9DE8D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7846F5-85E2-48BA-9FDA-8F5B740F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478CE7-9E74-448C-A13B-ED309937B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2D4316-5D17-4F6D-8A00-7F39EAFCB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088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A9D2C02-680C-4A50-AA41-2DC08A8B4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723A368-50AE-45E3-AD84-38DFD8CE0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CD6565-B214-4FF7-8A9C-224881DAC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E848E2-6DAA-4CB9-9331-CEF33D2A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983BF2-FF17-49EF-B23C-E095809BB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09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1654B6-D2ED-46A6-97F8-817098EBD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4DA305-CF97-4C60-9039-C54B191FE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F865AF-02B2-4E9C-960E-E21B7CC12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DF6EA1-2244-452E-A4CF-88F714154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2D5196-F342-4F83-8E6A-36CD4EE37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103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8C4FE-2E05-4C38-8385-6BEF9A8F8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57B9659-3BB2-47CD-9038-C02904FE0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E3422A-EA8A-4A3D-921B-38DF5D4CD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204829-BCBB-4888-82B1-5737B811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9BB02D-285E-47DA-A8B4-CF5456212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168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2C996F-232A-4833-A7F7-6D64D6949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617205-9223-4F61-875B-E00BD73EA3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8A4A7D-313F-45FA-A5E5-A5E24637E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122361D-1D7E-4F8B-A75A-E3C74B440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74466A-C3AF-49C5-A0DD-D87BD7BD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FE19B10-3E20-4C9E-BB57-FCB5808BF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71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395067-F965-4293-800C-D749B6056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D811DB0-C9C0-47DF-9F7A-47905989C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9A6DA4-2AFD-46FD-BF88-4E9FAB8E7F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F0DD36-7656-455C-8A24-C02741ED12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CC1FF79-19F5-46C5-8CE1-8154CF7C3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0C6CA89-95BA-4479-B895-83912EA4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C7AFF44-00EE-4FDE-8C49-AF95D91A7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88F1C15-58E5-494F-8D00-A393A5020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709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48AF6E-567E-4C31-8F9E-6FB78101D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DB06A4C-B3C8-4C33-8E02-8A89CA7A0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2061DF6-3E20-4A9E-9580-7FC054A6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A48E6E-9A98-4460-ABFD-72B08E8A7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253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93E1806-B7EF-43B0-9DB2-856D9BC5C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C377BEF-05FC-47FC-87B1-A3CDD52F1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AF5C5E-874E-4A01-8F08-E75401994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968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C9AE1-2BC7-40E0-9ADC-6A5F52975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9E183C-62D7-487E-B5A2-ED54965EBC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C1CDD35-2518-4B80-BA23-31454133A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FDB820A-6C1D-461F-AEA8-455FC26E2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2C370B-32F0-458F-9139-23C24191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BD84E9E-00D8-4665-96D2-47F559B5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8729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FCDD00-9AC3-4A24-96B7-B0A13826F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212AE53-C25F-44E4-91C5-F070489D4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B62E96C-4F55-453C-B19B-16B426D52C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7BDD87F-C250-45B9-9B70-3F0F271C9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16085C6-837C-4F39-B4FD-6DF7F18A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0CD822-43E0-48B4-8397-E84A36227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39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6B068A9-898E-498E-ACA2-D4C71983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5FB0828-1FDE-4916-A5A9-15764A8E7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0B70A0-7965-4EFB-8DC9-55ACB6F58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236E1-5ABF-4CB7-89DD-3E2D2E43494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B8A3FB-EAE2-4040-B928-96534ADC15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AF8430-11AB-469A-9560-4ED9E7E947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904A3-CDBF-4F90-A75E-0F2BC5E7D59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601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AD1DE4-12B7-4C3F-B782-39014009BC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Métodos Fundamentais em Computação Gráfica 3D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97044C-8FD9-4860-8F32-A440BD6406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Uma Visão Geral - Aula 02</a:t>
            </a:r>
          </a:p>
        </p:txBody>
      </p:sp>
    </p:spTree>
    <p:extLst>
      <p:ext uri="{BB962C8B-B14F-4D97-AF65-F5344CB8AC3E}">
        <p14:creationId xmlns:p14="http://schemas.microsoft.com/office/powerpoint/2010/main" val="3482616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nós não temos três coordenadas (x, y, z) na tela de um monitor de vídeo!!! E agora!!!???</a:t>
            </a:r>
          </a:p>
        </p:txBody>
      </p:sp>
    </p:spTree>
    <p:extLst>
      <p:ext uri="{BB962C8B-B14F-4D97-AF65-F5344CB8AC3E}">
        <p14:creationId xmlns:p14="http://schemas.microsoft.com/office/powerpoint/2010/main" val="44246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nós não temos três coordenadas (x, y, z) na tela de um monitor de vídeo!!! E agora!!!???</a:t>
            </a:r>
          </a:p>
          <a:p>
            <a:r>
              <a:rPr lang="pt-BR" dirty="0"/>
              <a:t>Algoritmos gráficos são responsáveis por “achatar” ou “planificar” coordenadas 3D em um plano.</a:t>
            </a:r>
          </a:p>
        </p:txBody>
      </p:sp>
    </p:spTree>
    <p:extLst>
      <p:ext uri="{BB962C8B-B14F-4D97-AF65-F5344CB8AC3E}">
        <p14:creationId xmlns:p14="http://schemas.microsoft.com/office/powerpoint/2010/main" val="787845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nós não temos três coordenadas (x, y, z) na tela de um monitor de vídeo!!! E agora!!!???</a:t>
            </a:r>
          </a:p>
          <a:p>
            <a:r>
              <a:rPr lang="pt-BR" dirty="0"/>
              <a:t>Algoritmos gráficos são responsáveis por “achatar” ou “planificar” coordenadas 3D em um plano.</a:t>
            </a:r>
          </a:p>
          <a:p>
            <a:r>
              <a:rPr lang="pt-BR" dirty="0"/>
              <a:t>Processo conhecido como projeção 3D.</a:t>
            </a:r>
          </a:p>
        </p:txBody>
      </p:sp>
    </p:spTree>
    <p:extLst>
      <p:ext uri="{BB962C8B-B14F-4D97-AF65-F5344CB8AC3E}">
        <p14:creationId xmlns:p14="http://schemas.microsoft.com/office/powerpoint/2010/main" val="40068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Supondo que todos os pontos 3D foram convertidos para pontos 2D, podemos utilizar algoritmos simples de desenhar linhas (por exemplo, pesquise por algoritmo de </a:t>
            </a:r>
            <a:r>
              <a:rPr lang="pt-BR" dirty="0" err="1"/>
              <a:t>Bresenham</a:t>
            </a:r>
            <a:r>
              <a:rPr lang="pt-BR" dirty="0"/>
              <a:t>) para conectar os pontos.</a:t>
            </a:r>
          </a:p>
          <a:p>
            <a:pPr algn="just"/>
            <a:r>
              <a:rPr lang="pt-BR" dirty="0"/>
              <a:t>Isto é chamado de </a:t>
            </a: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8484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55D389D-B5C4-4446-8214-0819EBF67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15" y="1288595"/>
            <a:ext cx="5457825" cy="54387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12F7C76-9E6B-46B1-BE67-9B4C322E4CD0}"/>
              </a:ext>
            </a:extLst>
          </p:cNvPr>
          <p:cNvSpPr/>
          <p:nvPr/>
        </p:nvSpPr>
        <p:spPr>
          <a:xfrm>
            <a:off x="6472915" y="1109932"/>
            <a:ext cx="5457825" cy="2220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581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65C6B4-8630-4A0F-A3E5-3AA26B3E6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815" y="1345745"/>
            <a:ext cx="5495925" cy="53816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A44D4AA-50AD-4D03-8C0D-2E7F3A385B76}"/>
              </a:ext>
            </a:extLst>
          </p:cNvPr>
          <p:cNvSpPr/>
          <p:nvPr/>
        </p:nvSpPr>
        <p:spPr>
          <a:xfrm>
            <a:off x="5791471" y="1110613"/>
            <a:ext cx="661579" cy="57343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25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28752B-FBB2-4BC5-BE89-7D77A02D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15" y="1345745"/>
            <a:ext cx="54578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07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28752B-FBB2-4BC5-BE89-7D77A02DA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15" y="1345745"/>
            <a:ext cx="5457825" cy="53816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825640A-53CB-4D1E-B175-C5AAECE35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915" y="1364795"/>
            <a:ext cx="5514975" cy="53625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67C598E-5D18-4CFE-8461-AF3849E51D51}"/>
              </a:ext>
            </a:extLst>
          </p:cNvPr>
          <p:cNvSpPr/>
          <p:nvPr/>
        </p:nvSpPr>
        <p:spPr>
          <a:xfrm>
            <a:off x="11969929" y="993046"/>
            <a:ext cx="189140" cy="57343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9904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5E0B8B9-BA5B-4EF2-A749-F43AE3E5D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15" y="1407657"/>
            <a:ext cx="5600700" cy="5276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7C598E-5D18-4CFE-8461-AF3849E51D51}"/>
              </a:ext>
            </a:extLst>
          </p:cNvPr>
          <p:cNvSpPr/>
          <p:nvPr/>
        </p:nvSpPr>
        <p:spPr>
          <a:xfrm>
            <a:off x="11969929" y="993046"/>
            <a:ext cx="189140" cy="57343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848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D1CECCE-C74E-4BC5-BC22-D1E767D5C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15" y="1264782"/>
            <a:ext cx="5591175" cy="54197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7C598E-5D18-4CFE-8461-AF3849E51D51}"/>
              </a:ext>
            </a:extLst>
          </p:cNvPr>
          <p:cNvSpPr/>
          <p:nvPr/>
        </p:nvSpPr>
        <p:spPr>
          <a:xfrm>
            <a:off x="11969929" y="993046"/>
            <a:ext cx="189140" cy="57343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D54C289-7590-44D7-853E-BB2386692E97}"/>
              </a:ext>
            </a:extLst>
          </p:cNvPr>
          <p:cNvSpPr/>
          <p:nvPr/>
        </p:nvSpPr>
        <p:spPr>
          <a:xfrm>
            <a:off x="6433726" y="1154289"/>
            <a:ext cx="5591175" cy="2042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5258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</a:t>
            </a:r>
            <a:r>
              <a:rPr lang="pt-BR" dirty="0" err="1"/>
              <a:t>renderizar</a:t>
            </a:r>
            <a:r>
              <a:rPr lang="pt-BR" dirty="0"/>
              <a:t> um objeto 3D em uma tela 2D?</a:t>
            </a:r>
          </a:p>
          <a:p>
            <a:r>
              <a:rPr lang="pt-BR" dirty="0"/>
              <a:t>Podemos desenhar em 2D com primitivas como desenhar uma linha entre dois pontos A e B.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288323-E11D-4F3C-B60B-09A55C724AD8}"/>
              </a:ext>
            </a:extLst>
          </p:cNvPr>
          <p:cNvSpPr/>
          <p:nvPr/>
        </p:nvSpPr>
        <p:spPr>
          <a:xfrm>
            <a:off x="2477912" y="3843868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FD09F7-38A1-4A61-B5F5-BA2856EECFC9}"/>
              </a:ext>
            </a:extLst>
          </p:cNvPr>
          <p:cNvSpPr/>
          <p:nvPr/>
        </p:nvSpPr>
        <p:spPr>
          <a:xfrm>
            <a:off x="5655732" y="4763909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2A75A2-84D3-495A-94F8-4D8E0AD4095F}"/>
              </a:ext>
            </a:extLst>
          </p:cNvPr>
          <p:cNvSpPr txBox="1"/>
          <p:nvPr/>
        </p:nvSpPr>
        <p:spPr>
          <a:xfrm>
            <a:off x="2850445" y="3474536"/>
            <a:ext cx="8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2A243-DF98-4E28-8F31-3EEEE60CCC01}"/>
              </a:ext>
            </a:extLst>
          </p:cNvPr>
          <p:cNvSpPr txBox="1"/>
          <p:nvPr/>
        </p:nvSpPr>
        <p:spPr>
          <a:xfrm>
            <a:off x="6033907" y="43271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Yb)</a:t>
            </a:r>
          </a:p>
        </p:txBody>
      </p:sp>
    </p:spTree>
    <p:extLst>
      <p:ext uri="{BB962C8B-B14F-4D97-AF65-F5344CB8AC3E}">
        <p14:creationId xmlns:p14="http://schemas.microsoft.com/office/powerpoint/2010/main" val="333218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D5AE36-8A01-4C39-B8B9-0774E681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915" y="1330097"/>
            <a:ext cx="5619750" cy="53625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7C598E-5D18-4CFE-8461-AF3849E51D51}"/>
              </a:ext>
            </a:extLst>
          </p:cNvPr>
          <p:cNvSpPr/>
          <p:nvPr/>
        </p:nvSpPr>
        <p:spPr>
          <a:xfrm>
            <a:off x="11969929" y="993046"/>
            <a:ext cx="189140" cy="57343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3AFE943-1037-471F-AD7D-CF8144A89FBC}"/>
              </a:ext>
            </a:extLst>
          </p:cNvPr>
          <p:cNvSpPr/>
          <p:nvPr/>
        </p:nvSpPr>
        <p:spPr>
          <a:xfrm>
            <a:off x="6425835" y="6642596"/>
            <a:ext cx="5591175" cy="2042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4BC258-A6E1-4820-9E25-28FEB58D67B9}"/>
              </a:ext>
            </a:extLst>
          </p:cNvPr>
          <p:cNvSpPr/>
          <p:nvPr/>
        </p:nvSpPr>
        <p:spPr>
          <a:xfrm>
            <a:off x="6303097" y="1232667"/>
            <a:ext cx="189140" cy="545360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410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E9863F0-BDE2-4E2A-B019-70F7266EE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965" y="1345609"/>
            <a:ext cx="5581650" cy="5334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7BD3E0-EBBD-4D81-8993-1C17E1830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 dirty="0"/>
            </a:br>
            <a:r>
              <a:rPr lang="pt-BR" i="1" dirty="0" err="1"/>
              <a:t>Wireframe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endParaRPr lang="pt-BR" i="1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67C598E-5D18-4CFE-8461-AF3849E51D51}"/>
              </a:ext>
            </a:extLst>
          </p:cNvPr>
          <p:cNvSpPr/>
          <p:nvPr/>
        </p:nvSpPr>
        <p:spPr>
          <a:xfrm>
            <a:off x="11969929" y="993046"/>
            <a:ext cx="189140" cy="57343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958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FBD0C-6026-4ECA-A150-9C83E85C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 3D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553995-402C-4977-B502-EB83DFB5D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Essa transformação do 2D para o 3D é exatamente o que o seu computador está fazendo, contudo, com muito mais matemática  e menos fios de arame.</a:t>
            </a:r>
          </a:p>
          <a:p>
            <a:pPr algn="just"/>
            <a:r>
              <a:rPr lang="pt-BR" dirty="0"/>
              <a:t>Há vários tipos de projeção:</a:t>
            </a:r>
          </a:p>
          <a:p>
            <a:pPr lvl="1" algn="just"/>
            <a:r>
              <a:rPr lang="pt-BR" dirty="0"/>
              <a:t>Vários tipos de projeção ortográficas (as linhas paralelas aparecem paralelas após a projeção)</a:t>
            </a:r>
          </a:p>
          <a:p>
            <a:pPr lvl="1" algn="just"/>
            <a:r>
              <a:rPr lang="pt-BR" dirty="0"/>
              <a:t>Vários tipos de projeção perspectiva (linhas paralelas em algumas direções parecem se encontrar em um ponto chamado de ponto-de-fuga).</a:t>
            </a:r>
          </a:p>
        </p:txBody>
      </p:sp>
    </p:spTree>
    <p:extLst>
      <p:ext uri="{BB962C8B-B14F-4D97-AF65-F5344CB8AC3E}">
        <p14:creationId xmlns:p14="http://schemas.microsoft.com/office/powerpoint/2010/main" val="13971287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FBD0C-6026-4ECA-A150-9C83E85C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 3D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75B9B8-9299-4679-A4D5-CFC303A53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3712" y="1348579"/>
            <a:ext cx="8028735" cy="514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8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FBD0C-6026-4ECA-A150-9C83E85C2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Projeção 3D</a:t>
            </a:r>
          </a:p>
        </p:txBody>
      </p:sp>
      <p:pic>
        <p:nvPicPr>
          <p:cNvPr id="4" name="Picture 2" descr="Resultado de imagem para projeÃ§Ã£o perspectiva">
            <a:extLst>
              <a:ext uri="{FF2B5EF4-FFF2-40B4-BE49-F238E27FC236}">
                <a16:creationId xmlns:a16="http://schemas.microsoft.com/office/drawing/2014/main" id="{6B35A97C-7713-47F6-AD44-E71B4AEB8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2" y="1281112"/>
            <a:ext cx="9363075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09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2FDF0-F7F2-4C19-AA83-CBC420E4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Primitivas 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CFD36-CB74-463B-B2E1-B9D7A5702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976" y="1758156"/>
            <a:ext cx="4845424" cy="4351338"/>
          </a:xfrm>
        </p:spPr>
        <p:txBody>
          <a:bodyPr/>
          <a:lstStyle/>
          <a:p>
            <a:r>
              <a:rPr lang="pt-BR" dirty="0"/>
              <a:t>Formas simples como cubos podem facilmente serem definidas por linhas retas.</a:t>
            </a:r>
          </a:p>
          <a:p>
            <a:r>
              <a:rPr lang="pt-BR" dirty="0"/>
              <a:t>Para formas mais complexas, triângulos são melhores – que são chamados de polígonos em computação gráfica 3D.</a:t>
            </a:r>
          </a:p>
          <a:p>
            <a:r>
              <a:rPr lang="pt-BR" dirty="0"/>
              <a:t>O conjunto de triângulos de um modelo forma uma malha!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9014E5-D245-430E-AA5E-4F8F9201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915" y="665723"/>
            <a:ext cx="6189140" cy="55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24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2FDF0-F7F2-4C19-AA83-CBC420E4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Primitivas 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CFD36-CB74-463B-B2E1-B9D7A5702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3" y="1831554"/>
            <a:ext cx="4845424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Quanto mais polígonos, maior a fidelidade do modelo, contudo, mas computação é necessária para processar toda a informação.</a:t>
            </a:r>
          </a:p>
          <a:p>
            <a:r>
              <a:rPr lang="pt-BR" dirty="0"/>
              <a:t>Para aplicações como jogos, designers devem ponderar entre refinar a malha e obter um melhor desempenho final (mais FPS – </a:t>
            </a:r>
            <a:r>
              <a:rPr lang="pt-BR" i="1" dirty="0"/>
              <a:t>Frames Per </a:t>
            </a:r>
            <a:r>
              <a:rPr lang="pt-BR" i="1" dirty="0" err="1"/>
              <a:t>Second</a:t>
            </a:r>
            <a:r>
              <a:rPr lang="pt-BR" dirty="0"/>
              <a:t>).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CDA6AD5-9770-49F3-BF54-D0C624483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123" y="1161443"/>
            <a:ext cx="5943194" cy="516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599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2FDF0-F7F2-4C19-AA83-CBC420E4A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Primitivas 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9CFD36-CB74-463B-B2E1-B9D7A5702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683" y="1831554"/>
            <a:ext cx="4845424" cy="858637"/>
          </a:xfrm>
        </p:spPr>
        <p:txBody>
          <a:bodyPr>
            <a:normAutofit lnSpcReduction="10000"/>
          </a:bodyPr>
          <a:lstStyle/>
          <a:p>
            <a:r>
              <a:rPr lang="pt-BR" dirty="0"/>
              <a:t>Há algoritmos para simplificar malhas de polígonos.</a:t>
            </a:r>
          </a:p>
        </p:txBody>
      </p:sp>
      <p:pic>
        <p:nvPicPr>
          <p:cNvPr id="1026" name="Picture 2" descr="image\cdrs1b_shg.jpg">
            <a:extLst>
              <a:ext uri="{FF2B5EF4-FFF2-40B4-BE49-F238E27FC236}">
                <a16:creationId xmlns:a16="http://schemas.microsoft.com/office/drawing/2014/main" id="{971E561F-575B-47E9-A2E0-6312D304B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03109"/>
            <a:ext cx="5104181" cy="265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\cdrs1b_shg.jpg">
            <a:extLst>
              <a:ext uri="{FF2B5EF4-FFF2-40B4-BE49-F238E27FC236}">
                <a16:creationId xmlns:a16="http://schemas.microsoft.com/office/drawing/2014/main" id="{381C789E-9565-4D6D-B179-E5FAA2B34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0723"/>
            <a:ext cx="5104179" cy="26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FF26733-20CD-40D9-B945-6E93C69323B7}"/>
              </a:ext>
            </a:extLst>
          </p:cNvPr>
          <p:cNvSpPr txBox="1"/>
          <p:nvPr/>
        </p:nvSpPr>
        <p:spPr>
          <a:xfrm>
            <a:off x="2152610" y="5645428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Original, 86154 </a:t>
            </a:r>
            <a:r>
              <a:rPr lang="pt-BR" dirty="0" err="1"/>
              <a:t>triangles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E685D66-29E4-4899-A139-93365DA58DB2}"/>
              </a:ext>
            </a:extLst>
          </p:cNvPr>
          <p:cNvSpPr txBox="1"/>
          <p:nvPr/>
        </p:nvSpPr>
        <p:spPr>
          <a:xfrm>
            <a:off x="7235687" y="5645428"/>
            <a:ext cx="3617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80% reduction, 17143 triangles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13E284-1E9E-4CFA-83B3-B21992DF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85" y="797624"/>
            <a:ext cx="5738409" cy="178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445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E2871-9EF4-4F91-9A34-3CC8B52B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Primitivas 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B2EF3-6F8C-4B43-B431-6A3723CDE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porque triângulos são usados e não formas/polígonos mais complexos?</a:t>
            </a:r>
          </a:p>
          <a:p>
            <a:pPr lvl="1"/>
            <a:r>
              <a:rPr lang="pt-BR" dirty="0"/>
              <a:t>TIC TAC TIC TAC TIC TAC ....</a:t>
            </a:r>
          </a:p>
        </p:txBody>
      </p:sp>
    </p:spTree>
    <p:extLst>
      <p:ext uri="{BB962C8B-B14F-4D97-AF65-F5344CB8AC3E}">
        <p14:creationId xmlns:p14="http://schemas.microsoft.com/office/powerpoint/2010/main" val="22819448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7EEFB9CA-82EC-456A-896B-4F46AF34D132}"/>
              </a:ext>
            </a:extLst>
          </p:cNvPr>
          <p:cNvCxnSpPr>
            <a:cxnSpLocks/>
          </p:cNvCxnSpPr>
          <p:nvPr/>
        </p:nvCxnSpPr>
        <p:spPr>
          <a:xfrm>
            <a:off x="3409387" y="4707650"/>
            <a:ext cx="4390111" cy="4058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63BEE3E-5458-4D3F-AF3E-B6180E1A45D2}"/>
              </a:ext>
            </a:extLst>
          </p:cNvPr>
          <p:cNvSpPr txBox="1"/>
          <p:nvPr/>
        </p:nvSpPr>
        <p:spPr>
          <a:xfrm>
            <a:off x="7867325" y="454327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E2871-9EF4-4F91-9A34-3CC8B52B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Primitivas 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B2EF3-6F8C-4B43-B431-6A3723CDE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porque triângulos são usados e não formas/polígonos mais complexos?</a:t>
            </a:r>
          </a:p>
          <a:p>
            <a:pPr lvl="1"/>
            <a:r>
              <a:rPr lang="pt-BR" dirty="0"/>
              <a:t>Três pontos no espaço inequivocamente definem um plano!!!!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BB53A1F-412E-4140-BEFE-B6CF885FA389}"/>
              </a:ext>
            </a:extLst>
          </p:cNvPr>
          <p:cNvCxnSpPr/>
          <p:nvPr/>
        </p:nvCxnSpPr>
        <p:spPr>
          <a:xfrm flipV="1">
            <a:off x="4924697" y="3317966"/>
            <a:ext cx="0" cy="261257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D85A0E8-478A-4A3A-A511-A072581F9F55}"/>
              </a:ext>
            </a:extLst>
          </p:cNvPr>
          <p:cNvCxnSpPr>
            <a:cxnSpLocks/>
          </p:cNvCxnSpPr>
          <p:nvPr/>
        </p:nvCxnSpPr>
        <p:spPr>
          <a:xfrm flipV="1">
            <a:off x="3880109" y="3660929"/>
            <a:ext cx="2910391" cy="16366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7FF9668C-9405-400F-8A9D-D0E09F2969A8}"/>
              </a:ext>
            </a:extLst>
          </p:cNvPr>
          <p:cNvSpPr/>
          <p:nvPr/>
        </p:nvSpPr>
        <p:spPr>
          <a:xfrm>
            <a:off x="5512526" y="5022624"/>
            <a:ext cx="113189" cy="1349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5E8333F-96F1-46BD-BA3D-84709F31B209}"/>
              </a:ext>
            </a:extLst>
          </p:cNvPr>
          <p:cNvSpPr/>
          <p:nvPr/>
        </p:nvSpPr>
        <p:spPr>
          <a:xfrm>
            <a:off x="6409511" y="4260625"/>
            <a:ext cx="113189" cy="1349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5134D71-A967-4E5E-94D6-543A22C763FD}"/>
              </a:ext>
            </a:extLst>
          </p:cNvPr>
          <p:cNvSpPr/>
          <p:nvPr/>
        </p:nvSpPr>
        <p:spPr>
          <a:xfrm>
            <a:off x="7058300" y="4961665"/>
            <a:ext cx="113189" cy="1349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AE0C72D-5B67-4221-A7E8-E017DB9DB897}"/>
              </a:ext>
            </a:extLst>
          </p:cNvPr>
          <p:cNvCxnSpPr>
            <a:cxnSpLocks/>
            <a:endCxn id="13" idx="7"/>
          </p:cNvCxnSpPr>
          <p:nvPr/>
        </p:nvCxnSpPr>
        <p:spPr>
          <a:xfrm flipV="1">
            <a:off x="5587450" y="4280385"/>
            <a:ext cx="918674" cy="76623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2E0DBF7-D3C9-45BC-AA2A-86AC1BF8BDD5}"/>
              </a:ext>
            </a:extLst>
          </p:cNvPr>
          <p:cNvCxnSpPr>
            <a:cxnSpLocks/>
            <a:stCxn id="13" idx="5"/>
            <a:endCxn id="14" idx="5"/>
          </p:cNvCxnSpPr>
          <p:nvPr/>
        </p:nvCxnSpPr>
        <p:spPr>
          <a:xfrm>
            <a:off x="6506124" y="4375796"/>
            <a:ext cx="648789" cy="701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9E9F87B-2491-4C67-A45B-ADB6CBA592D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625715" y="5029131"/>
            <a:ext cx="1432585" cy="609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FC4FC30-B8D9-4AE4-9905-30AE110B8EE1}"/>
              </a:ext>
            </a:extLst>
          </p:cNvPr>
          <p:cNvSpPr txBox="1"/>
          <p:nvPr/>
        </p:nvSpPr>
        <p:spPr>
          <a:xfrm>
            <a:off x="4634233" y="315204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B7388CE-8600-4A2A-ADBC-B0586EFA79CE}"/>
              </a:ext>
            </a:extLst>
          </p:cNvPr>
          <p:cNvSpPr txBox="1"/>
          <p:nvPr/>
        </p:nvSpPr>
        <p:spPr>
          <a:xfrm>
            <a:off x="6501639" y="33082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723912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</a:t>
            </a:r>
            <a:r>
              <a:rPr lang="pt-BR" dirty="0" err="1"/>
              <a:t>renderizar</a:t>
            </a:r>
            <a:r>
              <a:rPr lang="pt-BR" dirty="0"/>
              <a:t> um objeto 3D em uma tela 2D?</a:t>
            </a:r>
          </a:p>
          <a:p>
            <a:r>
              <a:rPr lang="pt-BR" dirty="0"/>
              <a:t>Podemos desenhar em 2D com primitivas como desenhar uma linha entre dois pontos A e B.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288323-E11D-4F3C-B60B-09A55C724AD8}"/>
              </a:ext>
            </a:extLst>
          </p:cNvPr>
          <p:cNvSpPr/>
          <p:nvPr/>
        </p:nvSpPr>
        <p:spPr>
          <a:xfrm>
            <a:off x="2477912" y="3843868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FD09F7-38A1-4A61-B5F5-BA2856EECFC9}"/>
              </a:ext>
            </a:extLst>
          </p:cNvPr>
          <p:cNvSpPr/>
          <p:nvPr/>
        </p:nvSpPr>
        <p:spPr>
          <a:xfrm>
            <a:off x="5655732" y="4763909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270655-8376-4F03-88FB-D3BBAB685501}"/>
              </a:ext>
            </a:extLst>
          </p:cNvPr>
          <p:cNvSpPr txBox="1"/>
          <p:nvPr/>
        </p:nvSpPr>
        <p:spPr>
          <a:xfrm>
            <a:off x="7450667" y="3217333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DrawLine</a:t>
            </a:r>
            <a:r>
              <a:rPr lang="pt-BR" dirty="0"/>
              <a:t>(A, B)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2A75A2-84D3-495A-94F8-4D8E0AD4095F}"/>
              </a:ext>
            </a:extLst>
          </p:cNvPr>
          <p:cNvSpPr txBox="1"/>
          <p:nvPr/>
        </p:nvSpPr>
        <p:spPr>
          <a:xfrm>
            <a:off x="2850445" y="3474536"/>
            <a:ext cx="8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2A243-DF98-4E28-8F31-3EEEE60CCC01}"/>
              </a:ext>
            </a:extLst>
          </p:cNvPr>
          <p:cNvSpPr txBox="1"/>
          <p:nvPr/>
        </p:nvSpPr>
        <p:spPr>
          <a:xfrm>
            <a:off x="6033907" y="43271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Yb)</a:t>
            </a:r>
          </a:p>
        </p:txBody>
      </p:sp>
    </p:spTree>
    <p:extLst>
      <p:ext uri="{BB962C8B-B14F-4D97-AF65-F5344CB8AC3E}">
        <p14:creationId xmlns:p14="http://schemas.microsoft.com/office/powerpoint/2010/main" val="2280421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E880C133-CD3B-436C-8178-85A03273C95C}"/>
              </a:ext>
            </a:extLst>
          </p:cNvPr>
          <p:cNvCxnSpPr>
            <a:cxnSpLocks/>
          </p:cNvCxnSpPr>
          <p:nvPr/>
        </p:nvCxnSpPr>
        <p:spPr>
          <a:xfrm>
            <a:off x="3409387" y="4707650"/>
            <a:ext cx="4390111" cy="40585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tângulo 3">
            <a:extLst>
              <a:ext uri="{FF2B5EF4-FFF2-40B4-BE49-F238E27FC236}">
                <a16:creationId xmlns:a16="http://schemas.microsoft.com/office/drawing/2014/main" id="{8266C84E-3272-4C5C-9788-3AACDFC12314}"/>
              </a:ext>
            </a:extLst>
          </p:cNvPr>
          <p:cNvSpPr/>
          <p:nvPr/>
        </p:nvSpPr>
        <p:spPr>
          <a:xfrm rot="20064299">
            <a:off x="5367295" y="4207817"/>
            <a:ext cx="1989606" cy="1379940"/>
          </a:xfrm>
          <a:prstGeom prst="rect">
            <a:avLst/>
          </a:prstGeom>
          <a:pattFill prst="smGrid">
            <a:fgClr>
              <a:srgbClr val="FFC000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7E2871-9EF4-4F91-9A34-3CC8B52B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Primitivas 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B2EF3-6F8C-4B43-B431-6A3723CDE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porque triângulos são usados e não formas/polígonos mais complexos?</a:t>
            </a:r>
          </a:p>
          <a:p>
            <a:pPr lvl="1"/>
            <a:r>
              <a:rPr lang="pt-BR" dirty="0"/>
              <a:t>Três pontos no espaço inequivocamente definem um plano!!!!</a:t>
            </a: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FBB53A1F-412E-4140-BEFE-B6CF885FA389}"/>
              </a:ext>
            </a:extLst>
          </p:cNvPr>
          <p:cNvCxnSpPr/>
          <p:nvPr/>
        </p:nvCxnSpPr>
        <p:spPr>
          <a:xfrm flipV="1">
            <a:off x="4924697" y="3317966"/>
            <a:ext cx="0" cy="2612571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ED85A0E8-478A-4A3A-A511-A072581F9F55}"/>
              </a:ext>
            </a:extLst>
          </p:cNvPr>
          <p:cNvCxnSpPr>
            <a:cxnSpLocks/>
          </p:cNvCxnSpPr>
          <p:nvPr/>
        </p:nvCxnSpPr>
        <p:spPr>
          <a:xfrm flipV="1">
            <a:off x="3880109" y="3660929"/>
            <a:ext cx="2910391" cy="163667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7FF9668C-9405-400F-8A9D-D0E09F2969A8}"/>
              </a:ext>
            </a:extLst>
          </p:cNvPr>
          <p:cNvSpPr/>
          <p:nvPr/>
        </p:nvSpPr>
        <p:spPr>
          <a:xfrm>
            <a:off x="5512526" y="5022624"/>
            <a:ext cx="113189" cy="1349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5E8333F-96F1-46BD-BA3D-84709F31B209}"/>
              </a:ext>
            </a:extLst>
          </p:cNvPr>
          <p:cNvSpPr/>
          <p:nvPr/>
        </p:nvSpPr>
        <p:spPr>
          <a:xfrm>
            <a:off x="6409511" y="4260625"/>
            <a:ext cx="113189" cy="1349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5134D71-A967-4E5E-94D6-543A22C763FD}"/>
              </a:ext>
            </a:extLst>
          </p:cNvPr>
          <p:cNvSpPr/>
          <p:nvPr/>
        </p:nvSpPr>
        <p:spPr>
          <a:xfrm>
            <a:off x="7058300" y="4961665"/>
            <a:ext cx="113189" cy="13493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8AE0C72D-5B67-4221-A7E8-E017DB9DB897}"/>
              </a:ext>
            </a:extLst>
          </p:cNvPr>
          <p:cNvCxnSpPr>
            <a:cxnSpLocks/>
            <a:endCxn id="13" idx="7"/>
          </p:cNvCxnSpPr>
          <p:nvPr/>
        </p:nvCxnSpPr>
        <p:spPr>
          <a:xfrm flipV="1">
            <a:off x="5587450" y="4280385"/>
            <a:ext cx="918674" cy="76623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B2E0DBF7-D3C9-45BC-AA2A-86AC1BF8BDD5}"/>
              </a:ext>
            </a:extLst>
          </p:cNvPr>
          <p:cNvCxnSpPr>
            <a:cxnSpLocks/>
            <a:stCxn id="13" idx="5"/>
            <a:endCxn id="14" idx="5"/>
          </p:cNvCxnSpPr>
          <p:nvPr/>
        </p:nvCxnSpPr>
        <p:spPr>
          <a:xfrm>
            <a:off x="6506124" y="4375796"/>
            <a:ext cx="648789" cy="70104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9E9F87B-2491-4C67-A45B-ADB6CBA592D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 flipV="1">
            <a:off x="5625715" y="5029131"/>
            <a:ext cx="1432585" cy="609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8D0A7D0-16CA-4B4F-940C-F4D406731B51}"/>
              </a:ext>
            </a:extLst>
          </p:cNvPr>
          <p:cNvSpPr txBox="1"/>
          <p:nvPr/>
        </p:nvSpPr>
        <p:spPr>
          <a:xfrm>
            <a:off x="7867325" y="454327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6"/>
                </a:solidFill>
              </a:rPr>
              <a:t>x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2FC4FC30-B8D9-4AE4-9905-30AE110B8EE1}"/>
              </a:ext>
            </a:extLst>
          </p:cNvPr>
          <p:cNvSpPr txBox="1"/>
          <p:nvPr/>
        </p:nvSpPr>
        <p:spPr>
          <a:xfrm>
            <a:off x="4634233" y="3152045"/>
            <a:ext cx="293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accent1"/>
                </a:solidFill>
              </a:rPr>
              <a:t>y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B7388CE-8600-4A2A-ADBC-B0586EFA79CE}"/>
              </a:ext>
            </a:extLst>
          </p:cNvPr>
          <p:cNvSpPr txBox="1"/>
          <p:nvPr/>
        </p:nvSpPr>
        <p:spPr>
          <a:xfrm>
            <a:off x="6501639" y="3308250"/>
            <a:ext cx="276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4153221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1325563"/>
          </a:xfrm>
        </p:spPr>
        <p:txBody>
          <a:bodyPr>
            <a:normAutofit lnSpcReduction="10000"/>
          </a:bodyPr>
          <a:lstStyle/>
          <a:p>
            <a:r>
              <a:rPr lang="pt-BR" dirty="0"/>
              <a:t>Gráficos 3D podem ser preenchidos.</a:t>
            </a:r>
          </a:p>
          <a:p>
            <a:r>
              <a:rPr lang="pt-BR" dirty="0"/>
              <a:t>O algoritmo clássico para fazer isso é o </a:t>
            </a:r>
            <a:r>
              <a:rPr lang="pt-BR" i="1" dirty="0" err="1"/>
              <a:t>Scanline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r>
              <a:rPr lang="pt-BR" dirty="0"/>
              <a:t>, desenvolvido em 1967 na universidade de Utah.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52231F-7E76-490A-B028-D974DF8A7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159125"/>
            <a:ext cx="5505450" cy="33337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0E46F3-BE54-4FFD-8479-71C6668FA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849" y="3101975"/>
            <a:ext cx="54102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177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/>
          </a:bodyPr>
          <a:lstStyle/>
          <a:p>
            <a:r>
              <a:rPr lang="pt-BR" dirty="0"/>
              <a:t>Vamos ver como </a:t>
            </a:r>
            <a:r>
              <a:rPr lang="pt-BR" i="1" dirty="0" err="1"/>
              <a:t>Scanline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r>
              <a:rPr lang="pt-BR" dirty="0"/>
              <a:t> funciona para um único polígono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3E4D11-2E5C-4530-ACF4-344306F1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70909"/>
            <a:ext cx="541020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75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/>
          </a:bodyPr>
          <a:lstStyle/>
          <a:p>
            <a:r>
              <a:rPr lang="pt-BR" dirty="0"/>
              <a:t>Vamos ver como </a:t>
            </a:r>
            <a:r>
              <a:rPr lang="pt-BR" i="1" dirty="0" err="1"/>
              <a:t>Scanline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r>
              <a:rPr lang="pt-BR" dirty="0"/>
              <a:t> funciona para um único polígono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3E4D11-2E5C-4530-ACF4-344306F17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70909"/>
            <a:ext cx="5410200" cy="3114675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58E81CF-E720-4A49-A295-7A3694CAFA0E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3530301" y="2931927"/>
            <a:ext cx="7975899" cy="212416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riângulo isósceles 5">
            <a:extLst>
              <a:ext uri="{FF2B5EF4-FFF2-40B4-BE49-F238E27FC236}">
                <a16:creationId xmlns:a16="http://schemas.microsoft.com/office/drawing/2014/main" id="{D24AC048-EE32-43B8-8859-5D102076DDFE}"/>
              </a:ext>
            </a:extLst>
          </p:cNvPr>
          <p:cNvSpPr/>
          <p:nvPr/>
        </p:nvSpPr>
        <p:spPr>
          <a:xfrm>
            <a:off x="6550765" y="2931927"/>
            <a:ext cx="4955435" cy="3114675"/>
          </a:xfrm>
          <a:prstGeom prst="triangle">
            <a:avLst>
              <a:gd name="adj" fmla="val 10000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27D47BED-C1C2-4E6B-B80D-80881B51C0CB}"/>
              </a:ext>
            </a:extLst>
          </p:cNvPr>
          <p:cNvCxnSpPr>
            <a:cxnSpLocks/>
            <a:endCxn id="6" idx="2"/>
          </p:cNvCxnSpPr>
          <p:nvPr/>
        </p:nvCxnSpPr>
        <p:spPr>
          <a:xfrm>
            <a:off x="3187337" y="5327941"/>
            <a:ext cx="3363428" cy="71866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1FCE3188-7451-4838-B3EF-E7D6E7624EA4}"/>
              </a:ext>
            </a:extLst>
          </p:cNvPr>
          <p:cNvCxnSpPr>
            <a:cxnSpLocks/>
            <a:endCxn id="6" idx="3"/>
          </p:cNvCxnSpPr>
          <p:nvPr/>
        </p:nvCxnSpPr>
        <p:spPr>
          <a:xfrm>
            <a:off x="3611625" y="5223409"/>
            <a:ext cx="7894575" cy="82319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6397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E3EE39-1756-4538-B54B-10A7F4CA0BA1}"/>
              </a:ext>
            </a:extLst>
          </p:cNvPr>
          <p:cNvSpPr/>
          <p:nvPr/>
        </p:nvSpPr>
        <p:spPr>
          <a:xfrm>
            <a:off x="2142308" y="2444963"/>
            <a:ext cx="7067006" cy="3905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Vamos ver como </a:t>
            </a:r>
            <a:r>
              <a:rPr lang="pt-BR" i="1" dirty="0" err="1"/>
              <a:t>Scanline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r>
              <a:rPr lang="pt-BR" dirty="0"/>
              <a:t> funciona para um único polígono preenchendo os pixels na tela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11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E3EE39-1756-4538-B54B-10A7F4CA0BA1}"/>
              </a:ext>
            </a:extLst>
          </p:cNvPr>
          <p:cNvSpPr/>
          <p:nvPr/>
        </p:nvSpPr>
        <p:spPr>
          <a:xfrm>
            <a:off x="2142308" y="2444963"/>
            <a:ext cx="7067006" cy="3905794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Vamos ver como </a:t>
            </a:r>
            <a:r>
              <a:rPr lang="pt-BR" i="1" dirty="0" err="1"/>
              <a:t>Scanline</a:t>
            </a:r>
            <a:r>
              <a:rPr lang="pt-BR" i="1" dirty="0"/>
              <a:t> </a:t>
            </a:r>
            <a:r>
              <a:rPr lang="pt-BR" i="1" dirty="0" err="1"/>
              <a:t>Rendering</a:t>
            </a:r>
            <a:r>
              <a:rPr lang="pt-BR" dirty="0"/>
              <a:t> funciona para um único polígono preenchendo os pixels na tela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825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E3EE39-1756-4538-B54B-10A7F4CA0BA1}"/>
              </a:ext>
            </a:extLst>
          </p:cNvPr>
          <p:cNvSpPr/>
          <p:nvPr/>
        </p:nvSpPr>
        <p:spPr>
          <a:xfrm>
            <a:off x="2142308" y="2444963"/>
            <a:ext cx="7067006" cy="3905794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/>
          </a:bodyPr>
          <a:lstStyle/>
          <a:p>
            <a:r>
              <a:rPr lang="pt-BR" dirty="0"/>
              <a:t>Começa pelos três pontos que são os vértices do polígono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769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E3EE39-1756-4538-B54B-10A7F4CA0BA1}"/>
              </a:ext>
            </a:extLst>
          </p:cNvPr>
          <p:cNvSpPr/>
          <p:nvPr/>
        </p:nvSpPr>
        <p:spPr>
          <a:xfrm>
            <a:off x="2142308" y="2444963"/>
            <a:ext cx="7067006" cy="3905794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Encontra o menor e o maior valor de y e calcula a linha entre os dois pontos correspondentes.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5D318ED-8B7A-4FD1-AF25-5CBF46BE3B51}"/>
              </a:ext>
            </a:extLst>
          </p:cNvPr>
          <p:cNvSpPr/>
          <p:nvPr/>
        </p:nvSpPr>
        <p:spPr>
          <a:xfrm>
            <a:off x="3278775" y="5399344"/>
            <a:ext cx="548640" cy="502174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97899943-802D-4D06-A1FC-4361D8F2F58B}"/>
              </a:ext>
            </a:extLst>
          </p:cNvPr>
          <p:cNvSpPr/>
          <p:nvPr/>
        </p:nvSpPr>
        <p:spPr>
          <a:xfrm>
            <a:off x="7136680" y="2792588"/>
            <a:ext cx="548640" cy="502174"/>
          </a:xfrm>
          <a:prstGeom prst="ellipse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449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AE3EE39-1756-4538-B54B-10A7F4CA0BA1}"/>
              </a:ext>
            </a:extLst>
          </p:cNvPr>
          <p:cNvSpPr/>
          <p:nvPr/>
        </p:nvSpPr>
        <p:spPr>
          <a:xfrm>
            <a:off x="2142308" y="2444963"/>
            <a:ext cx="7067006" cy="3905794"/>
          </a:xfrm>
          <a:prstGeom prst="rect">
            <a:avLst/>
          </a:prstGeom>
          <a:pattFill prst="lgGrid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Então o algoritmo vai calculando linhas retas horizontais que passam do ponto de maior y ao ponto de menor y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3F795C1-962B-4AF2-9626-1EBE52D29F70}"/>
              </a:ext>
            </a:extLst>
          </p:cNvPr>
          <p:cNvCxnSpPr>
            <a:cxnSpLocks/>
          </p:cNvCxnSpPr>
          <p:nvPr/>
        </p:nvCxnSpPr>
        <p:spPr>
          <a:xfrm flipV="1">
            <a:off x="4689566" y="3185985"/>
            <a:ext cx="4389120" cy="12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0086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1C1103AD-746A-4AC9-A631-9893FA4D2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4" y="2444963"/>
            <a:ext cx="7078440" cy="39310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Então o algoritmo vai calculando linhas retas horizontais que passam do ponto de maior y ao ponto de menor y.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3F795C1-962B-4AF2-9626-1EBE52D29F70}"/>
              </a:ext>
            </a:extLst>
          </p:cNvPr>
          <p:cNvCxnSpPr>
            <a:cxnSpLocks/>
          </p:cNvCxnSpPr>
          <p:nvPr/>
        </p:nvCxnSpPr>
        <p:spPr>
          <a:xfrm flipV="1">
            <a:off x="4689566" y="3290489"/>
            <a:ext cx="4389120" cy="12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5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Como </a:t>
            </a:r>
            <a:r>
              <a:rPr lang="pt-BR" i="1" dirty="0" err="1"/>
              <a:t>renderizar</a:t>
            </a:r>
            <a:r>
              <a:rPr lang="pt-BR" dirty="0"/>
              <a:t> um objeto 3D em uma tela 2D?</a:t>
            </a:r>
          </a:p>
          <a:p>
            <a:r>
              <a:rPr lang="pt-BR" dirty="0"/>
              <a:t>Podemos desenhar em 2D com primitivas como desenhar uma linha entre dois pontos A e B.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288323-E11D-4F3C-B60B-09A55C724AD8}"/>
              </a:ext>
            </a:extLst>
          </p:cNvPr>
          <p:cNvSpPr/>
          <p:nvPr/>
        </p:nvSpPr>
        <p:spPr>
          <a:xfrm>
            <a:off x="2477912" y="3843868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FD09F7-38A1-4A61-B5F5-BA2856EECFC9}"/>
              </a:ext>
            </a:extLst>
          </p:cNvPr>
          <p:cNvSpPr/>
          <p:nvPr/>
        </p:nvSpPr>
        <p:spPr>
          <a:xfrm>
            <a:off x="5655732" y="4763909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270655-8376-4F03-88FB-D3BBAB685501}"/>
              </a:ext>
            </a:extLst>
          </p:cNvPr>
          <p:cNvSpPr txBox="1"/>
          <p:nvPr/>
        </p:nvSpPr>
        <p:spPr>
          <a:xfrm>
            <a:off x="7450667" y="3217333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DrawLine</a:t>
            </a:r>
            <a:r>
              <a:rPr lang="pt-BR" dirty="0"/>
              <a:t>(A, B)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2A75A2-84D3-495A-94F8-4D8E0AD4095F}"/>
              </a:ext>
            </a:extLst>
          </p:cNvPr>
          <p:cNvSpPr txBox="1"/>
          <p:nvPr/>
        </p:nvSpPr>
        <p:spPr>
          <a:xfrm>
            <a:off x="2850445" y="3474536"/>
            <a:ext cx="8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2A243-DF98-4E28-8F31-3EEEE60CCC01}"/>
              </a:ext>
            </a:extLst>
          </p:cNvPr>
          <p:cNvSpPr txBox="1"/>
          <p:nvPr/>
        </p:nvSpPr>
        <p:spPr>
          <a:xfrm>
            <a:off x="6033907" y="43271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Yb)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1143303-3E40-4988-82B6-08B8325B4717}"/>
              </a:ext>
            </a:extLst>
          </p:cNvPr>
          <p:cNvCxnSpPr/>
          <p:nvPr/>
        </p:nvCxnSpPr>
        <p:spPr>
          <a:xfrm>
            <a:off x="2850444" y="4069644"/>
            <a:ext cx="2805289" cy="8184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829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9D870A3-AAE2-4901-A650-CDB1004A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62" y="2444963"/>
            <a:ext cx="7104560" cy="39310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Então o algoritmo vai calculando linhas retas horizontais que passam do ponto de maior y ao ponto de menor y.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3F795C1-962B-4AF2-9626-1EBE52D29F70}"/>
              </a:ext>
            </a:extLst>
          </p:cNvPr>
          <p:cNvCxnSpPr>
            <a:cxnSpLocks/>
          </p:cNvCxnSpPr>
          <p:nvPr/>
        </p:nvCxnSpPr>
        <p:spPr>
          <a:xfrm flipV="1">
            <a:off x="4689566" y="3394993"/>
            <a:ext cx="4389120" cy="12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31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3D2CB-2BB8-4339-A55F-D8408CB60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662" y="2419740"/>
            <a:ext cx="7104560" cy="39701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Então o algoritmo vai calculando linhas retas horizontais que passam do ponto de maior y ao ponto de menor y.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3F795C1-962B-4AF2-9626-1EBE52D29F70}"/>
              </a:ext>
            </a:extLst>
          </p:cNvPr>
          <p:cNvCxnSpPr>
            <a:cxnSpLocks/>
          </p:cNvCxnSpPr>
          <p:nvPr/>
        </p:nvCxnSpPr>
        <p:spPr>
          <a:xfrm flipV="1">
            <a:off x="4702629" y="3486432"/>
            <a:ext cx="4389120" cy="1232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5267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2CF872F-3A96-489E-8872-3B5800FE2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873" y="2419739"/>
            <a:ext cx="7125317" cy="39701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92500" lnSpcReduction="20000"/>
          </a:bodyPr>
          <a:lstStyle/>
          <a:p>
            <a:r>
              <a:rPr lang="pt-BR" dirty="0"/>
              <a:t>Então o algoritmo vai calculando linhas retas horizontais que passam do ponto de maior y ao ponto de menor y. 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6FEAE19C-A904-4EA8-B5B1-152214EE8F59}"/>
              </a:ext>
            </a:extLst>
          </p:cNvPr>
          <p:cNvCxnSpPr>
            <a:cxnSpLocks/>
          </p:cNvCxnSpPr>
          <p:nvPr/>
        </p:nvCxnSpPr>
        <p:spPr>
          <a:xfrm flipV="1">
            <a:off x="3553096" y="3084328"/>
            <a:ext cx="3905795" cy="262706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E1725EE1-2321-4947-BCBE-D1A29047F72B}"/>
              </a:ext>
            </a:extLst>
          </p:cNvPr>
          <p:cNvCxnSpPr>
            <a:cxnSpLocks/>
          </p:cNvCxnSpPr>
          <p:nvPr/>
        </p:nvCxnSpPr>
        <p:spPr>
          <a:xfrm flipV="1">
            <a:off x="7458891" y="3061063"/>
            <a:ext cx="0" cy="2564674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E8557C15-7881-4E48-8FC2-35B408BF0346}"/>
              </a:ext>
            </a:extLst>
          </p:cNvPr>
          <p:cNvCxnSpPr>
            <a:cxnSpLocks/>
          </p:cNvCxnSpPr>
          <p:nvPr/>
        </p:nvCxnSpPr>
        <p:spPr>
          <a:xfrm flipV="1">
            <a:off x="3553097" y="5619953"/>
            <a:ext cx="3905794" cy="91439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18851F05-6759-4F19-80BC-64D08CF3A3B8}"/>
              </a:ext>
            </a:extLst>
          </p:cNvPr>
          <p:cNvSpPr/>
          <p:nvPr/>
        </p:nvSpPr>
        <p:spPr>
          <a:xfrm>
            <a:off x="3540033" y="5606890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A1BE6B-4430-4A3A-899C-127F2C146D04}"/>
              </a:ext>
            </a:extLst>
          </p:cNvPr>
          <p:cNvSpPr/>
          <p:nvPr/>
        </p:nvSpPr>
        <p:spPr>
          <a:xfrm>
            <a:off x="7376163" y="3003021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E59569C-790B-44EB-94F3-51C674418FBF}"/>
              </a:ext>
            </a:extLst>
          </p:cNvPr>
          <p:cNvSpPr/>
          <p:nvPr/>
        </p:nvSpPr>
        <p:spPr>
          <a:xfrm>
            <a:off x="7411000" y="5558992"/>
            <a:ext cx="130630" cy="11470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33F795C1-962B-4AF2-9626-1EBE52D29F70}"/>
              </a:ext>
            </a:extLst>
          </p:cNvPr>
          <p:cNvCxnSpPr>
            <a:cxnSpLocks/>
          </p:cNvCxnSpPr>
          <p:nvPr/>
        </p:nvCxnSpPr>
        <p:spPr>
          <a:xfrm flipV="1">
            <a:off x="3161211" y="5677617"/>
            <a:ext cx="4726880" cy="2942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071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 velocidade com que o algoritmo preenche o polígono é chamada de </a:t>
            </a:r>
            <a:r>
              <a:rPr lang="pt-BR" dirty="0" err="1"/>
              <a:t>fillrate</a:t>
            </a:r>
            <a:r>
              <a:rPr lang="pt-BR" dirty="0"/>
              <a:t>.</a:t>
            </a:r>
          </a:p>
          <a:p>
            <a:r>
              <a:rPr lang="pt-BR" dirty="0" err="1"/>
              <a:t>Jaggies</a:t>
            </a:r>
            <a:r>
              <a:rPr lang="pt-BR" dirty="0"/>
              <a:t> podem ser gerados!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753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692699"/>
          </a:xfrm>
        </p:spPr>
        <p:txBody>
          <a:bodyPr>
            <a:normAutofit/>
          </a:bodyPr>
          <a:lstStyle/>
          <a:p>
            <a:r>
              <a:rPr lang="pt-BR" dirty="0" err="1"/>
              <a:t>Jaggies</a:t>
            </a:r>
            <a:r>
              <a:rPr lang="pt-BR" dirty="0"/>
              <a:t> podem ser gerados</a:t>
            </a:r>
          </a:p>
        </p:txBody>
      </p:sp>
      <p:pic>
        <p:nvPicPr>
          <p:cNvPr id="15" name="Picture 2" descr="Resultado de imagem para jaggies games">
            <a:extLst>
              <a:ext uri="{FF2B5EF4-FFF2-40B4-BE49-F238E27FC236}">
                <a16:creationId xmlns:a16="http://schemas.microsoft.com/office/drawing/2014/main" id="{B9D358D6-6DB3-4813-AB34-D0FB13A32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41795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10515600" cy="4441739"/>
          </a:xfrm>
        </p:spPr>
        <p:txBody>
          <a:bodyPr>
            <a:normAutofit/>
          </a:bodyPr>
          <a:lstStyle/>
          <a:p>
            <a:r>
              <a:rPr lang="pt-BR" dirty="0"/>
              <a:t>A velocidade com que o algoritmo preenche o polígono é chamada de </a:t>
            </a:r>
            <a:r>
              <a:rPr lang="pt-BR" dirty="0" err="1"/>
              <a:t>fillrate</a:t>
            </a:r>
            <a:r>
              <a:rPr lang="pt-BR" dirty="0"/>
              <a:t>.</a:t>
            </a:r>
          </a:p>
          <a:p>
            <a:r>
              <a:rPr lang="pt-BR" dirty="0" err="1"/>
              <a:t>Jaggies</a:t>
            </a:r>
            <a:r>
              <a:rPr lang="pt-BR" dirty="0"/>
              <a:t> podem ser gerados!</a:t>
            </a:r>
          </a:p>
          <a:p>
            <a:r>
              <a:rPr lang="pt-BR" dirty="0" err="1"/>
              <a:t>Jaggies</a:t>
            </a:r>
            <a:r>
              <a:rPr lang="pt-BR" dirty="0"/>
              <a:t> podem ser minorados quando se utiliza pixels pequenos.</a:t>
            </a:r>
          </a:p>
          <a:p>
            <a:r>
              <a:rPr lang="pt-BR" dirty="0"/>
              <a:t>Usa-se o método de </a:t>
            </a:r>
            <a:r>
              <a:rPr lang="pt-BR" i="1" dirty="0" err="1"/>
              <a:t>antialiasing</a:t>
            </a:r>
            <a:r>
              <a:rPr lang="pt-BR" dirty="0"/>
              <a:t> (</a:t>
            </a:r>
            <a:r>
              <a:rPr lang="pt-BR" dirty="0" err="1"/>
              <a:t>anti-serrilhamento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Em vez de preencher pixels em um polígono com a mesma cor, ajusta-se a cor  baseado em quanto o polígono corta caga pixel.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6245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4325471" cy="4441739"/>
          </a:xfrm>
        </p:spPr>
        <p:txBody>
          <a:bodyPr>
            <a:normAutofit/>
          </a:bodyPr>
          <a:lstStyle/>
          <a:p>
            <a:r>
              <a:rPr lang="pt-BR" dirty="0"/>
              <a:t> Método de </a:t>
            </a:r>
            <a:r>
              <a:rPr lang="pt-BR" i="1" dirty="0" err="1"/>
              <a:t>antialiasing</a:t>
            </a:r>
            <a:r>
              <a:rPr lang="pt-BR" dirty="0"/>
              <a:t> (</a:t>
            </a:r>
            <a:r>
              <a:rPr lang="pt-BR" dirty="0" err="1"/>
              <a:t>anti-serrilhamento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Pixels completamente dentro do polígono são coloridos normalmente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9E20C1-634D-49EB-BB57-6F0FC86B6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606364"/>
            <a:ext cx="58864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354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1838B-C921-4BF8-8D71-F043A086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Preenchendo Regiões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1CDDE-FABE-4D9F-93D2-F48113703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6364"/>
            <a:ext cx="4325471" cy="4441739"/>
          </a:xfrm>
        </p:spPr>
        <p:txBody>
          <a:bodyPr>
            <a:normAutofit/>
          </a:bodyPr>
          <a:lstStyle/>
          <a:p>
            <a:r>
              <a:rPr lang="pt-BR" dirty="0"/>
              <a:t> Método de </a:t>
            </a:r>
            <a:r>
              <a:rPr lang="pt-BR" i="1" dirty="0" err="1"/>
              <a:t>antialiasing</a:t>
            </a:r>
            <a:r>
              <a:rPr lang="pt-BR" dirty="0"/>
              <a:t> (</a:t>
            </a:r>
            <a:r>
              <a:rPr lang="pt-BR" dirty="0" err="1"/>
              <a:t>anti-serrilhamento</a:t>
            </a:r>
            <a:r>
              <a:rPr lang="pt-BR" dirty="0"/>
              <a:t>):</a:t>
            </a:r>
          </a:p>
          <a:p>
            <a:pPr lvl="1"/>
            <a:r>
              <a:rPr lang="pt-BR" dirty="0"/>
              <a:t>Pixels parcialmente dentro do polígono e vizinhos são sombreados suavemente.</a:t>
            </a:r>
          </a:p>
          <a:p>
            <a:pPr algn="just"/>
            <a:r>
              <a:rPr lang="pt-BR" dirty="0" err="1"/>
              <a:t>Antialiasing</a:t>
            </a:r>
            <a:r>
              <a:rPr lang="pt-BR" dirty="0"/>
              <a:t> é usado em todo lugar, incluindo gráficos 2D, como fontes e ícones.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F6BE71-39C0-47E1-9E8E-6BA1C55C1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690688"/>
            <a:ext cx="5895975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7922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0E4F6-8C98-4990-89C4-4CB9B78F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26466-15D0-453F-9525-65F161D2F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Nem todos os polígonos são visíveis, pois muitos objetos estão escondidos atrás de outros na cena – oclusão.</a:t>
            </a:r>
          </a:p>
          <a:p>
            <a:r>
              <a:rPr lang="pt-BR" dirty="0"/>
              <a:t>A forma mais direta de controlar isso, é utilizar um algoritmo que ordenada a cena e pinta os objetos de acordo com sua distância para o observador – objetos mais distantes são pintados primeiro e os mais próximos, por último. Este é o algoritmo do pintor.</a:t>
            </a:r>
          </a:p>
        </p:txBody>
      </p:sp>
    </p:spTree>
    <p:extLst>
      <p:ext uri="{BB962C8B-B14F-4D97-AF65-F5344CB8AC3E}">
        <p14:creationId xmlns:p14="http://schemas.microsoft.com/office/powerpoint/2010/main" val="42890028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0E4F6-8C98-4990-89C4-4CB9B78F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26466-15D0-453F-9525-65F161D2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4200" cy="4351338"/>
          </a:xfrm>
        </p:spPr>
        <p:txBody>
          <a:bodyPr/>
          <a:lstStyle/>
          <a:p>
            <a:r>
              <a:rPr lang="pt-BR" dirty="0"/>
              <a:t>Algoritmo do pintor</a:t>
            </a:r>
          </a:p>
          <a:p>
            <a:pPr lvl="1"/>
            <a:r>
              <a:rPr lang="pt-BR" dirty="0"/>
              <a:t>Triângulos paralelos à tela (pode não ser a situação mais comum no mundo real)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D77742-EC4B-47B9-9EEC-01B0EAC70D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4217" y="1911350"/>
            <a:ext cx="65341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9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manipular a linha, manipulando as coordenadas X e Y dos pontos A e B: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288323-E11D-4F3C-B60B-09A55C724AD8}"/>
              </a:ext>
            </a:extLst>
          </p:cNvPr>
          <p:cNvSpPr/>
          <p:nvPr/>
        </p:nvSpPr>
        <p:spPr>
          <a:xfrm>
            <a:off x="2477912" y="3843868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FD09F7-38A1-4A61-B5F5-BA2856EECFC9}"/>
              </a:ext>
            </a:extLst>
          </p:cNvPr>
          <p:cNvSpPr/>
          <p:nvPr/>
        </p:nvSpPr>
        <p:spPr>
          <a:xfrm>
            <a:off x="5655732" y="4763909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270655-8376-4F03-88FB-D3BBAB685501}"/>
              </a:ext>
            </a:extLst>
          </p:cNvPr>
          <p:cNvSpPr txBox="1"/>
          <p:nvPr/>
        </p:nvSpPr>
        <p:spPr>
          <a:xfrm>
            <a:off x="7450667" y="3217333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DrawLine</a:t>
            </a:r>
            <a:r>
              <a:rPr lang="pt-BR" dirty="0"/>
              <a:t>(A, B)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2A75A2-84D3-495A-94F8-4D8E0AD4095F}"/>
              </a:ext>
            </a:extLst>
          </p:cNvPr>
          <p:cNvSpPr txBox="1"/>
          <p:nvPr/>
        </p:nvSpPr>
        <p:spPr>
          <a:xfrm>
            <a:off x="2850445" y="3474536"/>
            <a:ext cx="8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2A243-DF98-4E28-8F31-3EEEE60CCC01}"/>
              </a:ext>
            </a:extLst>
          </p:cNvPr>
          <p:cNvSpPr txBox="1"/>
          <p:nvPr/>
        </p:nvSpPr>
        <p:spPr>
          <a:xfrm>
            <a:off x="6033907" y="4327109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Yb)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1143303-3E40-4988-82B6-08B8325B4717}"/>
              </a:ext>
            </a:extLst>
          </p:cNvPr>
          <p:cNvCxnSpPr/>
          <p:nvPr/>
        </p:nvCxnSpPr>
        <p:spPr>
          <a:xfrm>
            <a:off x="2850444" y="4069644"/>
            <a:ext cx="2805289" cy="8184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981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0E4F6-8C98-4990-89C4-4CB9B78F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26466-15D0-453F-9525-65F161D2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124200" cy="4351338"/>
          </a:xfrm>
        </p:spPr>
        <p:txBody>
          <a:bodyPr/>
          <a:lstStyle/>
          <a:p>
            <a:r>
              <a:rPr lang="pt-BR" dirty="0"/>
              <a:t>Algoritmo do pintor</a:t>
            </a:r>
          </a:p>
          <a:p>
            <a:pPr lvl="1"/>
            <a:r>
              <a:rPr lang="pt-BR" dirty="0"/>
              <a:t>Triângulos não paralelos à tela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98D2B5-8246-4979-A179-21689FA38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05473" y="1503045"/>
            <a:ext cx="65341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007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0E4F6-8C98-4990-89C4-4CB9B78FC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326466-15D0-453F-9525-65F161D2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3900" y="622300"/>
            <a:ext cx="3124200" cy="1053634"/>
          </a:xfrm>
        </p:spPr>
        <p:txBody>
          <a:bodyPr/>
          <a:lstStyle/>
          <a:p>
            <a:r>
              <a:rPr lang="pt-BR" dirty="0"/>
              <a:t>Algoritmo do pintor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D92EB42-EABF-44AA-8E69-6B10C0528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0175" y="1825625"/>
            <a:ext cx="99536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29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Oclusão</a:t>
            </a:r>
            <a:endParaRPr/>
          </a:p>
        </p:txBody>
      </p:sp>
      <p:sp>
        <p:nvSpPr>
          <p:cNvPr id="1032" name="Google Shape;1032;p1"/>
          <p:cNvSpPr txBox="1"/>
          <p:nvPr>
            <p:ph idx="1" type="body"/>
          </p:nvPr>
        </p:nvSpPr>
        <p:spPr>
          <a:xfrm>
            <a:off x="4533900" y="622300"/>
            <a:ext cx="6294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Algoritmo do pintor – ordena os polígonos</a:t>
            </a:r>
            <a:endParaRPr/>
          </a:p>
        </p:txBody>
      </p:sp>
      <p:pic>
        <p:nvPicPr>
          <p:cNvPr id="1033" name="Google Shape;103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572" y="1785892"/>
            <a:ext cx="100012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Oclusão</a:t>
            </a:r>
            <a:endParaRPr/>
          </a:p>
        </p:txBody>
      </p:sp>
      <p:sp>
        <p:nvSpPr>
          <p:cNvPr id="1036" name="Google Shape;1036;p2"/>
          <p:cNvSpPr txBox="1"/>
          <p:nvPr>
            <p:ph idx="1" type="body"/>
          </p:nvPr>
        </p:nvSpPr>
        <p:spPr>
          <a:xfrm>
            <a:off x="4533900" y="622300"/>
            <a:ext cx="50307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pt-BR" sz="2170"/>
              <a:t>Algoritmo do pintor – Utilizar </a:t>
            </a:r>
            <a:r>
              <a:rPr i="1" lang="pt-BR" sz="2170"/>
              <a:t>scanline</a:t>
            </a:r>
            <a:r>
              <a:rPr lang="pt-BR" sz="2170"/>
              <a:t> para preencher do primeiro ao último</a:t>
            </a:r>
            <a:endParaRPr/>
          </a:p>
        </p:txBody>
      </p:sp>
      <p:pic>
        <p:nvPicPr>
          <p:cNvPr id="1037" name="Google Shape;103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43572" y="1785892"/>
            <a:ext cx="1000125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Oclusão</a:t>
            </a:r>
            <a:endParaRPr/>
          </a:p>
        </p:txBody>
      </p:sp>
      <p:sp>
        <p:nvSpPr>
          <p:cNvPr id="1040" name="Google Shape;1040;p3"/>
          <p:cNvSpPr txBox="1"/>
          <p:nvPr>
            <p:ph idx="1" type="body"/>
          </p:nvPr>
        </p:nvSpPr>
        <p:spPr>
          <a:xfrm>
            <a:off x="4533900" y="622300"/>
            <a:ext cx="46518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Algoritmo do pintor – Preenchendo o polígono A</a:t>
            </a:r>
            <a:endParaRPr/>
          </a:p>
        </p:txBody>
      </p:sp>
      <p:pic>
        <p:nvPicPr>
          <p:cNvPr id="1041" name="Google Shape;104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1600" y="1690688"/>
            <a:ext cx="99822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Oclusão</a:t>
            </a:r>
            <a:endParaRPr/>
          </a:p>
        </p:txBody>
      </p:sp>
      <p:sp>
        <p:nvSpPr>
          <p:cNvPr id="1044" name="Google Shape;1044;p4"/>
          <p:cNvSpPr txBox="1"/>
          <p:nvPr>
            <p:ph idx="1" type="body"/>
          </p:nvPr>
        </p:nvSpPr>
        <p:spPr>
          <a:xfrm>
            <a:off x="4533900" y="622300"/>
            <a:ext cx="47307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Algoritmo do pintor – Preenchendo o polígono B</a:t>
            </a:r>
            <a:endParaRPr/>
          </a:p>
        </p:txBody>
      </p:sp>
      <p:pic>
        <p:nvPicPr>
          <p:cNvPr id="1045" name="Google Shape;1045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2075" y="1690688"/>
            <a:ext cx="9991725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Oclusão</a:t>
            </a:r>
            <a:endParaRPr/>
          </a:p>
        </p:txBody>
      </p:sp>
      <p:sp>
        <p:nvSpPr>
          <p:cNvPr id="1048" name="Google Shape;1048;p5"/>
          <p:cNvSpPr txBox="1"/>
          <p:nvPr>
            <p:ph idx="1" type="body"/>
          </p:nvPr>
        </p:nvSpPr>
        <p:spPr>
          <a:xfrm>
            <a:off x="4533900" y="622300"/>
            <a:ext cx="44781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Algoritmo do pintor – Preenchendo o polígono B</a:t>
            </a:r>
            <a:endParaRPr/>
          </a:p>
        </p:txBody>
      </p:sp>
      <p:pic>
        <p:nvPicPr>
          <p:cNvPr id="1049" name="Google Shape;10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1600" y="1835150"/>
            <a:ext cx="9982200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Oclusão</a:t>
            </a:r>
            <a:endParaRPr/>
          </a:p>
        </p:txBody>
      </p:sp>
      <p:sp>
        <p:nvSpPr>
          <p:cNvPr id="1052" name="Google Shape;1052;p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Outro método: Z-Buffer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Mantém a distância do polígono mais próximo de cada pixel na tela.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A distância do polígono mais próximo  é armazenada em um buffer de profundidade.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Buffer de profundidade, como qualquer buffer, é apenas uma matriz de valores que ficam na memória.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Inicialmente, cada pixel é inicializado com o valor infinito.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Então z-buffer pega cada polígono na lista e usa a mesma lógica de </a:t>
            </a:r>
            <a:r>
              <a:rPr i="1" lang="pt-BR"/>
              <a:t>scanline</a:t>
            </a:r>
            <a:r>
              <a:rPr lang="pt-BR"/>
              <a:t>, mas em vez de colorir em pixels, checa a distância do polígono que está registrado no </a:t>
            </a:r>
            <a:r>
              <a:rPr i="1" lang="pt-BR"/>
              <a:t>z-buffer</a:t>
            </a:r>
            <a:r>
              <a:rPr lang="pt-BR"/>
              <a:t>.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C42E1-0937-4FA9-981E-F239B9DA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</p:spPr>
        <p:txBody>
          <a:bodyPr/>
          <a:lstStyle/>
          <a:p>
            <a:r>
              <a:rPr lang="pt-BR" dirty="0"/>
              <a:t>Oclusão – Z-Buffer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321FF7D3-DE38-4972-BEAC-E7B20C7CFC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717" y="1711232"/>
            <a:ext cx="9870565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625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C42E1-0937-4FA9-981E-F239B9DA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</p:spPr>
        <p:txBody>
          <a:bodyPr/>
          <a:lstStyle/>
          <a:p>
            <a:r>
              <a:rPr lang="pt-BR" dirty="0"/>
              <a:t>Oclusão – Z-Buffer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2BAD05-0A76-4F94-9374-42ACCA9D7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648" y="1811151"/>
            <a:ext cx="9982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53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manipular a linha, manipulando as coordenadas X e Y dos pontos A e B: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288323-E11D-4F3C-B60B-09A55C724AD8}"/>
              </a:ext>
            </a:extLst>
          </p:cNvPr>
          <p:cNvSpPr/>
          <p:nvPr/>
        </p:nvSpPr>
        <p:spPr>
          <a:xfrm>
            <a:off x="2477912" y="3843868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FD09F7-38A1-4A61-B5F5-BA2856EECFC9}"/>
              </a:ext>
            </a:extLst>
          </p:cNvPr>
          <p:cNvSpPr/>
          <p:nvPr/>
        </p:nvSpPr>
        <p:spPr>
          <a:xfrm>
            <a:off x="5655732" y="4763909"/>
            <a:ext cx="372533" cy="349955"/>
          </a:xfrm>
          <a:prstGeom prst="ellipse">
            <a:avLst/>
          </a:prstGeom>
          <a:solidFill>
            <a:schemeClr val="accent1">
              <a:alpha val="29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270655-8376-4F03-88FB-D3BBAB685501}"/>
              </a:ext>
            </a:extLst>
          </p:cNvPr>
          <p:cNvSpPr txBox="1"/>
          <p:nvPr/>
        </p:nvSpPr>
        <p:spPr>
          <a:xfrm>
            <a:off x="7450667" y="3217333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DrawLine</a:t>
            </a:r>
            <a:r>
              <a:rPr lang="pt-BR" dirty="0"/>
              <a:t>(A, B)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2A75A2-84D3-495A-94F8-4D8E0AD4095F}"/>
              </a:ext>
            </a:extLst>
          </p:cNvPr>
          <p:cNvSpPr txBox="1"/>
          <p:nvPr/>
        </p:nvSpPr>
        <p:spPr>
          <a:xfrm>
            <a:off x="2413016" y="3382176"/>
            <a:ext cx="8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2A243-DF98-4E28-8F31-3EEEE60CCC01}"/>
              </a:ext>
            </a:extLst>
          </p:cNvPr>
          <p:cNvSpPr txBox="1"/>
          <p:nvPr/>
        </p:nvSpPr>
        <p:spPr>
          <a:xfrm>
            <a:off x="6163737" y="47445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Yb)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1143303-3E40-4988-82B6-08B8325B4717}"/>
              </a:ext>
            </a:extLst>
          </p:cNvPr>
          <p:cNvCxnSpPr/>
          <p:nvPr/>
        </p:nvCxnSpPr>
        <p:spPr>
          <a:xfrm>
            <a:off x="2850444" y="4069644"/>
            <a:ext cx="2805289" cy="818444"/>
          </a:xfrm>
          <a:prstGeom prst="line">
            <a:avLst/>
          </a:prstGeom>
          <a:ln w="57150">
            <a:solidFill>
              <a:schemeClr val="accent1">
                <a:alpha val="3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B1ED0FDB-47E7-46D9-BEDF-2BB314C07799}"/>
              </a:ext>
            </a:extLst>
          </p:cNvPr>
          <p:cNvSpPr/>
          <p:nvPr/>
        </p:nvSpPr>
        <p:spPr>
          <a:xfrm>
            <a:off x="5655731" y="3271184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18AB800-4E8F-4FE6-811F-510913E7F1A3}"/>
              </a:ext>
            </a:extLst>
          </p:cNvPr>
          <p:cNvCxnSpPr/>
          <p:nvPr/>
        </p:nvCxnSpPr>
        <p:spPr>
          <a:xfrm flipV="1">
            <a:off x="5841997" y="3659202"/>
            <a:ext cx="0" cy="1085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AC9BFB-1809-4ED4-BC94-AFF0CECA4262}"/>
              </a:ext>
            </a:extLst>
          </p:cNvPr>
          <p:cNvSpPr txBox="1"/>
          <p:nvPr/>
        </p:nvSpPr>
        <p:spPr>
          <a:xfrm>
            <a:off x="6028264" y="328177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</a:t>
            </a:r>
            <a:r>
              <a:rPr lang="pt-BR" dirty="0" err="1"/>
              <a:t>Yb+d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89467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CB7F7C-336D-4666-B7C6-7F2398E85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098" y="1811151"/>
            <a:ext cx="9953625" cy="4419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4C42E1-0937-4FA9-981E-F239B9DA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</p:spPr>
        <p:txBody>
          <a:bodyPr/>
          <a:lstStyle/>
          <a:p>
            <a:r>
              <a:rPr lang="pt-BR" dirty="0"/>
              <a:t>Oclusão – Z-Buffer</a:t>
            </a:r>
          </a:p>
        </p:txBody>
      </p:sp>
    </p:spTree>
    <p:extLst>
      <p:ext uri="{BB962C8B-B14F-4D97-AF65-F5344CB8AC3E}">
        <p14:creationId xmlns:p14="http://schemas.microsoft.com/office/powerpoint/2010/main" val="4444433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C1E0DFC-9572-494D-AB1B-8811397BB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767" y="1811151"/>
            <a:ext cx="9991725" cy="44100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4C42E1-0937-4FA9-981E-F239B9DA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</p:spPr>
        <p:txBody>
          <a:bodyPr/>
          <a:lstStyle/>
          <a:p>
            <a:r>
              <a:rPr lang="pt-BR" dirty="0"/>
              <a:t>Oclusão – Z-Buffer</a:t>
            </a:r>
          </a:p>
        </p:txBody>
      </p:sp>
    </p:spTree>
    <p:extLst>
      <p:ext uri="{BB962C8B-B14F-4D97-AF65-F5344CB8AC3E}">
        <p14:creationId xmlns:p14="http://schemas.microsoft.com/office/powerpoint/2010/main" val="4648074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A35C17-231F-4E1A-B8C9-A593F8868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17" y="1811151"/>
            <a:ext cx="9972675" cy="44005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4C42E1-0937-4FA9-981E-F239B9DA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</p:spPr>
        <p:txBody>
          <a:bodyPr/>
          <a:lstStyle/>
          <a:p>
            <a:r>
              <a:rPr lang="pt-BR" dirty="0"/>
              <a:t>Oclusão – Z-Buffer</a:t>
            </a:r>
          </a:p>
        </p:txBody>
      </p:sp>
    </p:spTree>
    <p:extLst>
      <p:ext uri="{BB962C8B-B14F-4D97-AF65-F5344CB8AC3E}">
        <p14:creationId xmlns:p14="http://schemas.microsoft.com/office/powerpoint/2010/main" val="1011897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A59F72-0368-40E9-95A8-803C60ACF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16" y="1820676"/>
            <a:ext cx="9972675" cy="439102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F4C42E1-0937-4FA9-981E-F239B9DA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80349"/>
          </a:xfrm>
        </p:spPr>
        <p:txBody>
          <a:bodyPr/>
          <a:lstStyle/>
          <a:p>
            <a:r>
              <a:rPr lang="pt-BR" dirty="0"/>
              <a:t>Oclusão – Z-Buffer</a:t>
            </a:r>
          </a:p>
        </p:txBody>
      </p:sp>
    </p:spTree>
    <p:extLst>
      <p:ext uri="{BB962C8B-B14F-4D97-AF65-F5344CB8AC3E}">
        <p14:creationId xmlns:p14="http://schemas.microsoft.com/office/powerpoint/2010/main" val="2261991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8B024-F0AC-4D85-97E2-255855D7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Oclusão - </a:t>
            </a:r>
            <a:r>
              <a:rPr lang="pt-BR" dirty="0" err="1"/>
              <a:t>ZBuffer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C4656C-B024-49F7-90C4-C4EAA97C7C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ocorre quando dois polígonos estão à mesma distância?</a:t>
            </a:r>
          </a:p>
          <a:p>
            <a:pPr lvl="1"/>
            <a:r>
              <a:rPr lang="pt-BR" dirty="0"/>
              <a:t>Devido ao cálculo de ponto-flutuante, dificilmente dois polígonos são colocados um sobre o outro. O que pode acontecer é que o algoritmo se confunda e fique alternando entre os dois polígonos causando um efeito chamado de </a:t>
            </a:r>
            <a:r>
              <a:rPr lang="pt-BR" i="1" dirty="0"/>
              <a:t>Z-Fighting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Z-Fighting é pode ser visto em alguns jogos 3D.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03536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FD4B138-B178-4FF6-8AF1-FCFE3D9D0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077" y="179704"/>
            <a:ext cx="9751294" cy="6079259"/>
          </a:xfrm>
        </p:spPr>
      </p:pic>
    </p:spTree>
    <p:extLst>
      <p:ext uri="{BB962C8B-B14F-4D97-AF65-F5344CB8AC3E}">
        <p14:creationId xmlns:p14="http://schemas.microsoft.com/office/powerpoint/2010/main" val="22315675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B57DF-1F2C-49BB-9A10-13BF7E8C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 método comum de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025438-53E6-4A3F-BCC7-3EF447BD2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Back-Face </a:t>
            </a:r>
            <a:r>
              <a:rPr lang="pt-BR" dirty="0" err="1"/>
              <a:t>Culling</a:t>
            </a:r>
            <a:endParaRPr lang="pt-BR" dirty="0"/>
          </a:p>
          <a:p>
            <a:pPr lvl="1"/>
            <a:r>
              <a:rPr lang="pt-BR" dirty="0"/>
              <a:t>Um triângulo tem dois lados</a:t>
            </a:r>
          </a:p>
          <a:p>
            <a:pPr lvl="2"/>
            <a:r>
              <a:rPr lang="pt-BR" dirty="0"/>
              <a:t>Em OpenGL, por exemplo, dado um triângulo ABC no sentido anti-horário, convenciona-se que ABC é um lado e ACB é outro lado.</a:t>
            </a:r>
          </a:p>
          <a:p>
            <a:pPr marL="914400" lvl="2" indent="0">
              <a:buNone/>
            </a:pPr>
            <a:r>
              <a:rPr lang="pt-BR" dirty="0"/>
              <a:t>O lado de trás dos polígonos é geralmente ignorado para poupar processamento. Isso reduz pela metade a quantidade de polígonos a serem processados.</a:t>
            </a:r>
          </a:p>
          <a:p>
            <a:pPr marL="914400" lvl="2" indent="0">
              <a:buNone/>
            </a:pPr>
            <a:r>
              <a:rPr lang="pt-BR" dirty="0"/>
              <a:t>Isso é bom, mas causa um bug que faz com que determinados objetos fiquem invisíveis quando a câmera está dentro dele.</a:t>
            </a:r>
          </a:p>
        </p:txBody>
      </p:sp>
    </p:spTree>
    <p:extLst>
      <p:ext uri="{BB962C8B-B14F-4D97-AF65-F5344CB8AC3E}">
        <p14:creationId xmlns:p14="http://schemas.microsoft.com/office/powerpoint/2010/main" val="16670043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B57DF-1F2C-49BB-9A10-13BF7E8CD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Back-Face </a:t>
            </a:r>
            <a:r>
              <a:rPr lang="pt-BR" dirty="0" err="1"/>
              <a:t>Culling</a:t>
            </a:r>
            <a:r>
              <a:rPr lang="pt-BR" dirty="0"/>
              <a:t>: Bug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F5901F-113B-4C83-BF76-FAEBC26B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46" y="1747838"/>
            <a:ext cx="6819900" cy="4429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704D30-6E9A-452B-8342-CB591A6D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120900"/>
            <a:ext cx="67818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6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D0252-0B70-499E-B970-7F071B221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Iluminação e Sombreamento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67B69-A4A8-4006-A86B-9B983BB42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luz deveria variar na superfície de um objeto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950D99C-F3F7-460B-BDF1-DD8FC2C6A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353" y="3063315"/>
            <a:ext cx="4874381" cy="28892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80956E-5A45-4D19-8DE0-EFB882924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571" y="2835742"/>
            <a:ext cx="5074382" cy="311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5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D0252-0B70-499E-B970-7F071B2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pt-BR" dirty="0"/>
              <a:t>Iluminação e Sombreamento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67B69-A4A8-4006-A86B-9B983BB4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pt-BR" dirty="0"/>
              <a:t>A luz deveria variar na superfície de um objeto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0BC21F-44EA-4E98-A881-D02F927AE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1611" y="185737"/>
            <a:ext cx="6867525" cy="648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9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Podemos manipular a linha, manipulando as coordenadas X e Y dos pontos A e B: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67288323-E11D-4F3C-B60B-09A55C724AD8}"/>
              </a:ext>
            </a:extLst>
          </p:cNvPr>
          <p:cNvSpPr/>
          <p:nvPr/>
        </p:nvSpPr>
        <p:spPr>
          <a:xfrm>
            <a:off x="2477912" y="3843868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BFD09F7-38A1-4A61-B5F5-BA2856EECFC9}"/>
              </a:ext>
            </a:extLst>
          </p:cNvPr>
          <p:cNvSpPr/>
          <p:nvPr/>
        </p:nvSpPr>
        <p:spPr>
          <a:xfrm>
            <a:off x="5655732" y="4763909"/>
            <a:ext cx="372533" cy="349955"/>
          </a:xfrm>
          <a:prstGeom prst="ellipse">
            <a:avLst/>
          </a:prstGeom>
          <a:solidFill>
            <a:schemeClr val="accent1">
              <a:alpha val="29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0270655-8376-4F03-88FB-D3BBAB685501}"/>
              </a:ext>
            </a:extLst>
          </p:cNvPr>
          <p:cNvSpPr txBox="1"/>
          <p:nvPr/>
        </p:nvSpPr>
        <p:spPr>
          <a:xfrm>
            <a:off x="7450667" y="3217333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DrawLine</a:t>
            </a:r>
            <a:r>
              <a:rPr lang="pt-BR" dirty="0"/>
              <a:t>(A, B)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72A75A2-84D3-495A-94F8-4D8E0AD4095F}"/>
              </a:ext>
            </a:extLst>
          </p:cNvPr>
          <p:cNvSpPr txBox="1"/>
          <p:nvPr/>
        </p:nvSpPr>
        <p:spPr>
          <a:xfrm>
            <a:off x="2413016" y="3382176"/>
            <a:ext cx="87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FE2A243-DF98-4E28-8F31-3EEEE60CCC01}"/>
              </a:ext>
            </a:extLst>
          </p:cNvPr>
          <p:cNvSpPr txBox="1"/>
          <p:nvPr/>
        </p:nvSpPr>
        <p:spPr>
          <a:xfrm>
            <a:off x="6163737" y="4744532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Yb)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11143303-3E40-4988-82B6-08B8325B4717}"/>
              </a:ext>
            </a:extLst>
          </p:cNvPr>
          <p:cNvCxnSpPr/>
          <p:nvPr/>
        </p:nvCxnSpPr>
        <p:spPr>
          <a:xfrm>
            <a:off x="2850444" y="4069644"/>
            <a:ext cx="2805289" cy="818444"/>
          </a:xfrm>
          <a:prstGeom prst="line">
            <a:avLst/>
          </a:prstGeom>
          <a:ln w="57150">
            <a:solidFill>
              <a:schemeClr val="accent1">
                <a:alpha val="34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B1ED0FDB-47E7-46D9-BEDF-2BB314C07799}"/>
              </a:ext>
            </a:extLst>
          </p:cNvPr>
          <p:cNvSpPr/>
          <p:nvPr/>
        </p:nvSpPr>
        <p:spPr>
          <a:xfrm>
            <a:off x="5655731" y="3271184"/>
            <a:ext cx="372533" cy="3499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B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18AB800-4E8F-4FE6-811F-510913E7F1A3}"/>
              </a:ext>
            </a:extLst>
          </p:cNvPr>
          <p:cNvCxnSpPr/>
          <p:nvPr/>
        </p:nvCxnSpPr>
        <p:spPr>
          <a:xfrm flipV="1">
            <a:off x="5841997" y="3659202"/>
            <a:ext cx="0" cy="108533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BAC9BFB-1809-4ED4-BC94-AFF0CECA4262}"/>
              </a:ext>
            </a:extLst>
          </p:cNvPr>
          <p:cNvSpPr txBox="1"/>
          <p:nvPr/>
        </p:nvSpPr>
        <p:spPr>
          <a:xfrm>
            <a:off x="6028264" y="3281779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</a:t>
            </a:r>
            <a:r>
              <a:rPr lang="pt-BR" dirty="0" err="1"/>
              <a:t>Yb+d</a:t>
            </a:r>
            <a:r>
              <a:rPr lang="pt-BR" dirty="0"/>
              <a:t>)</a:t>
            </a:r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6FF83A30-2614-43A6-9968-61EAE670CA32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2850442" y="3446162"/>
            <a:ext cx="2805289" cy="5642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53016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D0252-0B70-499E-B970-7F071B2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pt-BR" dirty="0"/>
              <a:t>Iluminação e Sombreamento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67B69-A4A8-4006-A86B-9B983BB4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pt-BR" dirty="0"/>
              <a:t>A luz deveria variar na superfície de um objeto.</a:t>
            </a:r>
          </a:p>
          <a:p>
            <a:r>
              <a:rPr lang="pt-BR" dirty="0"/>
              <a:t>A área mostrada na seta vai aparecer na sombra.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AEDFC1-6420-4FCC-9B59-83F751C5B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97" y="210252"/>
            <a:ext cx="5844426" cy="6437495"/>
          </a:xfrm>
          <a:prstGeom prst="rect">
            <a:avLst/>
          </a:prstGeom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0DDDF32-B99B-47E1-846F-54A20557A926}"/>
              </a:ext>
            </a:extLst>
          </p:cNvPr>
          <p:cNvCxnSpPr/>
          <p:nvPr/>
        </p:nvCxnSpPr>
        <p:spPr>
          <a:xfrm>
            <a:off x="6648482" y="3065928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464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D0252-0B70-499E-B970-7F071B2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pt-BR" dirty="0"/>
              <a:t>Iluminação e Sombreamento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67B69-A4A8-4006-A86B-9B983BB4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pt-BR" dirty="0"/>
              <a:t>A luz deveria variar na superfície de um objeto.</a:t>
            </a:r>
          </a:p>
          <a:p>
            <a:r>
              <a:rPr lang="pt-BR" dirty="0"/>
              <a:t>A área mostrada na seta vai aparecer na sombra.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0DDDF32-B99B-47E1-846F-54A20557A926}"/>
              </a:ext>
            </a:extLst>
          </p:cNvPr>
          <p:cNvCxnSpPr/>
          <p:nvPr/>
        </p:nvCxnSpPr>
        <p:spPr>
          <a:xfrm>
            <a:off x="6648482" y="3065928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998D2C94-82E0-4FDA-B804-B597B1A5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97" y="210252"/>
            <a:ext cx="5802598" cy="6059919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102AAB-34D6-48BD-BB9D-C8959D41F3DE}"/>
              </a:ext>
            </a:extLst>
          </p:cNvPr>
          <p:cNvCxnSpPr/>
          <p:nvPr/>
        </p:nvCxnSpPr>
        <p:spPr>
          <a:xfrm>
            <a:off x="6317556" y="2702857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3217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D0252-0B70-499E-B970-7F071B2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pt-BR" dirty="0"/>
              <a:t>Iluminação e Sombreamento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67B69-A4A8-4006-A86B-9B983BB4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pt-BR" dirty="0"/>
              <a:t>A luz deveria variar na superfície de um objeto.</a:t>
            </a:r>
          </a:p>
          <a:p>
            <a:r>
              <a:rPr lang="pt-BR" dirty="0"/>
              <a:t>A área mostrada na seta vai aparecer na sombra.</a:t>
            </a:r>
          </a:p>
          <a:p>
            <a:r>
              <a:rPr lang="pt-BR" dirty="0"/>
              <a:t>O brilho depende da posição do observador.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0DDDF32-B99B-47E1-846F-54A20557A926}"/>
              </a:ext>
            </a:extLst>
          </p:cNvPr>
          <p:cNvCxnSpPr/>
          <p:nvPr/>
        </p:nvCxnSpPr>
        <p:spPr>
          <a:xfrm>
            <a:off x="6648482" y="3065928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102AAB-34D6-48BD-BB9D-C8959D41F3DE}"/>
              </a:ext>
            </a:extLst>
          </p:cNvPr>
          <p:cNvCxnSpPr/>
          <p:nvPr/>
        </p:nvCxnSpPr>
        <p:spPr>
          <a:xfrm>
            <a:off x="6317556" y="2702857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3BDAACBA-E7A0-4CD8-95DA-53736AE7E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853" y="1135465"/>
            <a:ext cx="6615585" cy="488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3460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9D0252-0B70-499E-B970-7F071B221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77235" cy="1325563"/>
          </a:xfrm>
        </p:spPr>
        <p:txBody>
          <a:bodyPr/>
          <a:lstStyle/>
          <a:p>
            <a:r>
              <a:rPr lang="pt-BR" dirty="0"/>
              <a:t>Iluminação e Sombreamento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267B69-A4A8-4006-A86B-9B983BB42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0718" cy="4351338"/>
          </a:xfrm>
        </p:spPr>
        <p:txBody>
          <a:bodyPr/>
          <a:lstStyle/>
          <a:p>
            <a:r>
              <a:rPr lang="pt-BR" dirty="0"/>
              <a:t>A luz deveria variar na superfície de um objeto.</a:t>
            </a:r>
          </a:p>
          <a:p>
            <a:r>
              <a:rPr lang="pt-BR" dirty="0"/>
              <a:t>A área mostrada na seta vai aparecer na sombra.</a:t>
            </a:r>
          </a:p>
          <a:p>
            <a:r>
              <a:rPr lang="pt-BR" dirty="0"/>
              <a:t>O brilho depende da posição do observador.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70DDDF32-B99B-47E1-846F-54A20557A926}"/>
              </a:ext>
            </a:extLst>
          </p:cNvPr>
          <p:cNvCxnSpPr/>
          <p:nvPr/>
        </p:nvCxnSpPr>
        <p:spPr>
          <a:xfrm>
            <a:off x="6648482" y="3065928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F102AAB-34D6-48BD-BB9D-C8959D41F3DE}"/>
              </a:ext>
            </a:extLst>
          </p:cNvPr>
          <p:cNvCxnSpPr/>
          <p:nvPr/>
        </p:nvCxnSpPr>
        <p:spPr>
          <a:xfrm>
            <a:off x="6317556" y="2702857"/>
            <a:ext cx="860613" cy="363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750219D1-94BF-4579-A62F-1D64EBE0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202" y="399039"/>
            <a:ext cx="5802598" cy="605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49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A95C0-FFAF-4343-9B82-79419B3F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Mapeamento de Textura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03DD6AB-6B63-4E51-B0B4-7832ED26A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8012" y="2010569"/>
            <a:ext cx="58959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536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A95C0-FFAF-4343-9B82-79419B3F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Mapeamento de Textura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2949F1-AD6A-4E01-B4F0-01D12AC35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52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158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C55E374-4A20-4647-9363-F703FEAC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7"/>
            <a:ext cx="12198912" cy="454874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44A95C0-FFAF-4343-9B82-79419B3F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Mapeamento de Textura</a:t>
            </a:r>
          </a:p>
        </p:txBody>
      </p:sp>
    </p:spTree>
    <p:extLst>
      <p:ext uri="{BB962C8B-B14F-4D97-AF65-F5344CB8AC3E}">
        <p14:creationId xmlns:p14="http://schemas.microsoft.com/office/powerpoint/2010/main" val="3311776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A95C0-FFAF-4343-9B82-79419B3F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Mapeamento de Textura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E458CBD-E0DC-45E3-8F15-13BF2C585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690688"/>
            <a:ext cx="12184079" cy="45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053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A95C0-FFAF-4343-9B82-79419B3F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Mapeamento de Textura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B3A2270-50C2-4A8D-80A2-6DCB8FA8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449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636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4A95C0-FFAF-4343-9B82-79419B3F9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Mapeamento de Textura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36C5350-B4B9-4129-AB1C-C0C83168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015" y="1890712"/>
            <a:ext cx="9058275" cy="429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04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Computação Gráfica 3D, não temos apenas duas coordenadas, mas sim três – x, y e z.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2B59827-BE22-4AD9-913F-E858FB556AA8}"/>
              </a:ext>
            </a:extLst>
          </p:cNvPr>
          <p:cNvGrpSpPr/>
          <p:nvPr/>
        </p:nvGrpSpPr>
        <p:grpSpPr>
          <a:xfrm>
            <a:off x="3629373" y="3054854"/>
            <a:ext cx="3851831" cy="2496487"/>
            <a:chOff x="3629373" y="3054854"/>
            <a:chExt cx="3851831" cy="2496487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7288323-E11D-4F3C-B60B-09A55C724AD8}"/>
                </a:ext>
              </a:extLst>
            </p:cNvPr>
            <p:cNvSpPr/>
            <p:nvPr/>
          </p:nvSpPr>
          <p:spPr>
            <a:xfrm>
              <a:off x="3629373" y="4417437"/>
              <a:ext cx="1166625" cy="11339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1ED0FDB-47E7-46D9-BEDF-2BB314C07799}"/>
                </a:ext>
              </a:extLst>
            </p:cNvPr>
            <p:cNvSpPr/>
            <p:nvPr/>
          </p:nvSpPr>
          <p:spPr>
            <a:xfrm>
              <a:off x="6866668" y="3054854"/>
              <a:ext cx="614536" cy="538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B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FF83A30-2614-43A6-9968-61EAE670CA32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4751334" y="3514493"/>
              <a:ext cx="2205331" cy="122457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D10435F-8622-4650-9BAC-A0AC135C7A7A}"/>
              </a:ext>
            </a:extLst>
          </p:cNvPr>
          <p:cNvCxnSpPr/>
          <p:nvPr/>
        </p:nvCxnSpPr>
        <p:spPr>
          <a:xfrm>
            <a:off x="1489166" y="6008914"/>
            <a:ext cx="566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667DF65-0BB0-4786-8BFB-A9ACE2079F66}"/>
              </a:ext>
            </a:extLst>
          </p:cNvPr>
          <p:cNvCxnSpPr>
            <a:cxnSpLocks/>
          </p:cNvCxnSpPr>
          <p:nvPr/>
        </p:nvCxnSpPr>
        <p:spPr>
          <a:xfrm flipV="1">
            <a:off x="1489166" y="3013852"/>
            <a:ext cx="4360817" cy="299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054730C-AF2D-48EE-9C9F-B2E61F7684EA}"/>
              </a:ext>
            </a:extLst>
          </p:cNvPr>
          <p:cNvCxnSpPr>
            <a:cxnSpLocks/>
          </p:cNvCxnSpPr>
          <p:nvPr/>
        </p:nvCxnSpPr>
        <p:spPr>
          <a:xfrm flipV="1">
            <a:off x="5788708" y="3053624"/>
            <a:ext cx="4359272" cy="29977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64AE2DA-C1EB-4395-A263-80D864BA245D}"/>
              </a:ext>
            </a:extLst>
          </p:cNvPr>
          <p:cNvCxnSpPr>
            <a:cxnSpLocks/>
          </p:cNvCxnSpPr>
          <p:nvPr/>
        </p:nvCxnSpPr>
        <p:spPr>
          <a:xfrm>
            <a:off x="5849983" y="3008491"/>
            <a:ext cx="4336032" cy="494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D2B0696-E61A-4CA7-B304-CB5CFE7738DC}"/>
              </a:ext>
            </a:extLst>
          </p:cNvPr>
          <p:cNvCxnSpPr/>
          <p:nvPr/>
        </p:nvCxnSpPr>
        <p:spPr>
          <a:xfrm flipH="1" flipV="1">
            <a:off x="1332411" y="2942511"/>
            <a:ext cx="156755" cy="3063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DC6185AC-70A0-48CC-A048-E0ED253CF0AE}"/>
              </a:ext>
            </a:extLst>
          </p:cNvPr>
          <p:cNvCxnSpPr/>
          <p:nvPr/>
        </p:nvCxnSpPr>
        <p:spPr>
          <a:xfrm>
            <a:off x="1489166" y="6006233"/>
            <a:ext cx="63224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5DFE7EB-817B-4E6B-9CC0-FBDBD6117A59}"/>
              </a:ext>
            </a:extLst>
          </p:cNvPr>
          <p:cNvCxnSpPr>
            <a:cxnSpLocks/>
          </p:cNvCxnSpPr>
          <p:nvPr/>
        </p:nvCxnSpPr>
        <p:spPr>
          <a:xfrm flipV="1">
            <a:off x="1489166" y="4547053"/>
            <a:ext cx="2140207" cy="1459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CD9C632-DD9F-4F7F-9040-EF733BA68408}"/>
              </a:ext>
            </a:extLst>
          </p:cNvPr>
          <p:cNvSpPr txBox="1"/>
          <p:nvPr/>
        </p:nvSpPr>
        <p:spPr>
          <a:xfrm>
            <a:off x="7779327" y="5928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541565-9D8E-464E-AC6D-F64FA4719EF8}"/>
              </a:ext>
            </a:extLst>
          </p:cNvPr>
          <p:cNvSpPr txBox="1"/>
          <p:nvPr/>
        </p:nvSpPr>
        <p:spPr>
          <a:xfrm>
            <a:off x="1057334" y="275516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F842754-5E46-4C16-A486-872F045FF336}"/>
              </a:ext>
            </a:extLst>
          </p:cNvPr>
          <p:cNvSpPr txBox="1"/>
          <p:nvPr/>
        </p:nvSpPr>
        <p:spPr>
          <a:xfrm>
            <a:off x="3404104" y="4239223"/>
            <a:ext cx="210029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z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F31B19D-C291-4F86-ABA2-00B0B99561D9}"/>
              </a:ext>
            </a:extLst>
          </p:cNvPr>
          <p:cNvSpPr txBox="1"/>
          <p:nvPr/>
        </p:nvSpPr>
        <p:spPr>
          <a:xfrm>
            <a:off x="4795998" y="5172891"/>
            <a:ext cx="120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, </a:t>
            </a:r>
            <a:r>
              <a:rPr lang="pt-BR" dirty="0" err="1"/>
              <a:t>Za</a:t>
            </a:r>
            <a:r>
              <a:rPr lang="pt-BR" dirty="0"/>
              <a:t>)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9BFE045-376A-490C-BFD2-17307A0B5270}"/>
              </a:ext>
            </a:extLst>
          </p:cNvPr>
          <p:cNvSpPr txBox="1"/>
          <p:nvPr/>
        </p:nvSpPr>
        <p:spPr>
          <a:xfrm>
            <a:off x="7442893" y="3152636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Yb, </a:t>
            </a:r>
            <a:r>
              <a:rPr lang="pt-BR" dirty="0" err="1"/>
              <a:t>Zb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5204568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D96FC2-5442-4B55-99CB-52B1FD3C8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Acelearando</a:t>
            </a:r>
            <a:r>
              <a:rPr lang="pt-BR" dirty="0"/>
              <a:t> o processamento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9733E3-FECB-4406-BD01-305A94A8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Hardware especial para fazer cálculos de iluminação, texturas e outros</a:t>
            </a:r>
          </a:p>
          <a:p>
            <a:r>
              <a:rPr lang="pt-BR" dirty="0"/>
              <a:t>Dividir a cena 3D em muitas partes menores e então </a:t>
            </a:r>
            <a:r>
              <a:rPr lang="pt-BR" dirty="0" err="1"/>
              <a:t>renderizar</a:t>
            </a:r>
            <a:r>
              <a:rPr lang="pt-BR" dirty="0"/>
              <a:t> todos os pedações em paralelo</a:t>
            </a:r>
          </a:p>
          <a:p>
            <a:r>
              <a:rPr lang="pt-BR" dirty="0"/>
              <a:t>Usar GPU para suportar as duas características acima</a:t>
            </a:r>
          </a:p>
          <a:p>
            <a:r>
              <a:rPr lang="pt-BR" dirty="0"/>
              <a:t>Placas gráficas modernas, como a GeForce GTX 1080 TI, contém 3584 núcleos de processamento. Isso significa que temos paralelização massiva podendo processar centenas de milhões de polígonos por segundo.</a:t>
            </a:r>
          </a:p>
        </p:txBody>
      </p:sp>
    </p:spTree>
    <p:extLst>
      <p:ext uri="{BB962C8B-B14F-4D97-AF65-F5344CB8AC3E}">
        <p14:creationId xmlns:p14="http://schemas.microsoft.com/office/powerpoint/2010/main" val="1821292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FC51D-0F58-47A4-A492-33B81DC4E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C6DCEC-D203-4D35-AB1F-7F6BCF784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Primitivas 2D</a:t>
            </a:r>
          </a:p>
          <a:p>
            <a:r>
              <a:rPr lang="pt-BR" dirty="0"/>
              <a:t>Preenchimento de polígonos com </a:t>
            </a:r>
            <a:r>
              <a:rPr lang="pt-BR" i="1" dirty="0" err="1"/>
              <a:t>scanline</a:t>
            </a:r>
            <a:endParaRPr lang="pt-BR" i="1" dirty="0"/>
          </a:p>
          <a:p>
            <a:r>
              <a:rPr lang="pt-BR" dirty="0"/>
              <a:t>Oclusão com Z-Buffer</a:t>
            </a:r>
          </a:p>
          <a:p>
            <a:r>
              <a:rPr lang="pt-BR" dirty="0"/>
              <a:t>Back-Face </a:t>
            </a:r>
            <a:r>
              <a:rPr lang="pt-BR" dirty="0" err="1"/>
              <a:t>Culling</a:t>
            </a:r>
            <a:endParaRPr lang="pt-BR" dirty="0"/>
          </a:p>
          <a:p>
            <a:r>
              <a:rPr lang="pt-BR" i="1" dirty="0" err="1"/>
              <a:t>Antialiasing</a:t>
            </a:r>
            <a:endParaRPr lang="pt-BR" i="1" dirty="0"/>
          </a:p>
          <a:p>
            <a:r>
              <a:rPr lang="pt-BR" dirty="0"/>
              <a:t>Iluminação</a:t>
            </a:r>
          </a:p>
          <a:p>
            <a:r>
              <a:rPr lang="pt-BR" dirty="0"/>
              <a:t>Textura</a:t>
            </a:r>
          </a:p>
          <a:p>
            <a:r>
              <a:rPr lang="pt-BR" dirty="0"/>
              <a:t>...e muitos outros</a:t>
            </a:r>
          </a:p>
        </p:txBody>
      </p:sp>
    </p:spTree>
    <p:extLst>
      <p:ext uri="{BB962C8B-B14F-4D97-AF65-F5344CB8AC3E}">
        <p14:creationId xmlns:p14="http://schemas.microsoft.com/office/powerpoint/2010/main" val="793390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A7BD5-6A49-41E8-8C60-4A6E96619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6D97FE-0946-43D4-B544-FDA0F4F1C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Mas nós não temos três coordenadas (x, y, z) na tela de um monitor de vídeo!!! E agora!!!?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82B59827-BE22-4AD9-913F-E858FB556AA8}"/>
              </a:ext>
            </a:extLst>
          </p:cNvPr>
          <p:cNvGrpSpPr/>
          <p:nvPr/>
        </p:nvGrpSpPr>
        <p:grpSpPr>
          <a:xfrm>
            <a:off x="3629373" y="3054854"/>
            <a:ext cx="3851831" cy="2496487"/>
            <a:chOff x="3629373" y="3054854"/>
            <a:chExt cx="3851831" cy="2496487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67288323-E11D-4F3C-B60B-09A55C724AD8}"/>
                </a:ext>
              </a:extLst>
            </p:cNvPr>
            <p:cNvSpPr/>
            <p:nvPr/>
          </p:nvSpPr>
          <p:spPr>
            <a:xfrm>
              <a:off x="3629373" y="4417437"/>
              <a:ext cx="1166625" cy="113390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A</a:t>
              </a:r>
            </a:p>
          </p:txBody>
        </p:sp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B1ED0FDB-47E7-46D9-BEDF-2BB314C07799}"/>
                </a:ext>
              </a:extLst>
            </p:cNvPr>
            <p:cNvSpPr/>
            <p:nvPr/>
          </p:nvSpPr>
          <p:spPr>
            <a:xfrm>
              <a:off x="6866668" y="3054854"/>
              <a:ext cx="614536" cy="5385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B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6FF83A30-2614-43A6-9968-61EAE670CA32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V="1">
              <a:off x="4751334" y="3514493"/>
              <a:ext cx="2205331" cy="1224577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7D10435F-8622-4650-9BAC-A0AC135C7A7A}"/>
              </a:ext>
            </a:extLst>
          </p:cNvPr>
          <p:cNvCxnSpPr/>
          <p:nvPr/>
        </p:nvCxnSpPr>
        <p:spPr>
          <a:xfrm>
            <a:off x="1489166" y="6008914"/>
            <a:ext cx="5669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667DF65-0BB0-4786-8BFB-A9ACE2079F66}"/>
              </a:ext>
            </a:extLst>
          </p:cNvPr>
          <p:cNvCxnSpPr>
            <a:cxnSpLocks/>
          </p:cNvCxnSpPr>
          <p:nvPr/>
        </p:nvCxnSpPr>
        <p:spPr>
          <a:xfrm flipV="1">
            <a:off x="1489166" y="3013852"/>
            <a:ext cx="4360817" cy="299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E054730C-AF2D-48EE-9C9F-B2E61F7684EA}"/>
              </a:ext>
            </a:extLst>
          </p:cNvPr>
          <p:cNvCxnSpPr>
            <a:cxnSpLocks/>
          </p:cNvCxnSpPr>
          <p:nvPr/>
        </p:nvCxnSpPr>
        <p:spPr>
          <a:xfrm flipV="1">
            <a:off x="5788708" y="3053624"/>
            <a:ext cx="4359272" cy="299774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64AE2DA-C1EB-4395-A263-80D864BA245D}"/>
              </a:ext>
            </a:extLst>
          </p:cNvPr>
          <p:cNvCxnSpPr>
            <a:cxnSpLocks/>
          </p:cNvCxnSpPr>
          <p:nvPr/>
        </p:nvCxnSpPr>
        <p:spPr>
          <a:xfrm>
            <a:off x="5849983" y="3008491"/>
            <a:ext cx="4336032" cy="49467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D2B0696-E61A-4CA7-B304-CB5CFE7738DC}"/>
              </a:ext>
            </a:extLst>
          </p:cNvPr>
          <p:cNvCxnSpPr/>
          <p:nvPr/>
        </p:nvCxnSpPr>
        <p:spPr>
          <a:xfrm flipH="1" flipV="1">
            <a:off x="1332411" y="2942511"/>
            <a:ext cx="156755" cy="30637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DC6185AC-70A0-48CC-A048-E0ED253CF0AE}"/>
              </a:ext>
            </a:extLst>
          </p:cNvPr>
          <p:cNvCxnSpPr/>
          <p:nvPr/>
        </p:nvCxnSpPr>
        <p:spPr>
          <a:xfrm>
            <a:off x="1489166" y="6006233"/>
            <a:ext cx="632242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65DFE7EB-817B-4E6B-9CC0-FBDBD6117A59}"/>
              </a:ext>
            </a:extLst>
          </p:cNvPr>
          <p:cNvCxnSpPr>
            <a:cxnSpLocks/>
          </p:cNvCxnSpPr>
          <p:nvPr/>
        </p:nvCxnSpPr>
        <p:spPr>
          <a:xfrm flipV="1">
            <a:off x="1489166" y="4547053"/>
            <a:ext cx="2140207" cy="145918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CD9C632-DD9F-4F7F-9040-EF733BA68408}"/>
              </a:ext>
            </a:extLst>
          </p:cNvPr>
          <p:cNvSpPr txBox="1"/>
          <p:nvPr/>
        </p:nvSpPr>
        <p:spPr>
          <a:xfrm>
            <a:off x="7779327" y="592841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64541565-9D8E-464E-AC6D-F64FA4719EF8}"/>
              </a:ext>
            </a:extLst>
          </p:cNvPr>
          <p:cNvSpPr txBox="1"/>
          <p:nvPr/>
        </p:nvSpPr>
        <p:spPr>
          <a:xfrm>
            <a:off x="1057334" y="275516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y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3F842754-5E46-4C16-A486-872F045FF336}"/>
              </a:ext>
            </a:extLst>
          </p:cNvPr>
          <p:cNvSpPr txBox="1"/>
          <p:nvPr/>
        </p:nvSpPr>
        <p:spPr>
          <a:xfrm>
            <a:off x="3404104" y="4239223"/>
            <a:ext cx="210029" cy="373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z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F31B19D-C291-4F86-ABA2-00B0B99561D9}"/>
              </a:ext>
            </a:extLst>
          </p:cNvPr>
          <p:cNvSpPr txBox="1"/>
          <p:nvPr/>
        </p:nvSpPr>
        <p:spPr>
          <a:xfrm>
            <a:off x="4795998" y="5172891"/>
            <a:ext cx="1202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Xa</a:t>
            </a:r>
            <a:r>
              <a:rPr lang="pt-BR" dirty="0"/>
              <a:t>, </a:t>
            </a:r>
            <a:r>
              <a:rPr lang="pt-BR" dirty="0" err="1"/>
              <a:t>Ya</a:t>
            </a:r>
            <a:r>
              <a:rPr lang="pt-BR" dirty="0"/>
              <a:t>, </a:t>
            </a:r>
            <a:r>
              <a:rPr lang="pt-BR" dirty="0" err="1"/>
              <a:t>Za</a:t>
            </a:r>
            <a:r>
              <a:rPr lang="pt-BR" dirty="0"/>
              <a:t>)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9BFE045-376A-490C-BFD2-17307A0B5270}"/>
              </a:ext>
            </a:extLst>
          </p:cNvPr>
          <p:cNvSpPr txBox="1"/>
          <p:nvPr/>
        </p:nvSpPr>
        <p:spPr>
          <a:xfrm>
            <a:off x="7442893" y="3152636"/>
            <a:ext cx="1240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(</a:t>
            </a:r>
            <a:r>
              <a:rPr lang="pt-BR" dirty="0" err="1"/>
              <a:t>Xb</a:t>
            </a:r>
            <a:r>
              <a:rPr lang="pt-BR" dirty="0"/>
              <a:t>, Yb, </a:t>
            </a:r>
            <a:r>
              <a:rPr lang="pt-BR" dirty="0" err="1"/>
              <a:t>Zb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7285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